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9"/>
  </p:notesMasterIdLst>
  <p:sldIdLst>
    <p:sldId id="297" r:id="rId2"/>
    <p:sldId id="343" r:id="rId3"/>
    <p:sldId id="257" r:id="rId4"/>
    <p:sldId id="291" r:id="rId5"/>
    <p:sldId id="292" r:id="rId6"/>
    <p:sldId id="293" r:id="rId7"/>
    <p:sldId id="294" r:id="rId8"/>
    <p:sldId id="296" r:id="rId9"/>
    <p:sldId id="344" r:id="rId10"/>
    <p:sldId id="328" r:id="rId11"/>
    <p:sldId id="321" r:id="rId12"/>
    <p:sldId id="322" r:id="rId13"/>
    <p:sldId id="323" r:id="rId14"/>
    <p:sldId id="330" r:id="rId15"/>
    <p:sldId id="345" r:id="rId16"/>
    <p:sldId id="325" r:id="rId17"/>
    <p:sldId id="349" r:id="rId18"/>
    <p:sldId id="316" r:id="rId19"/>
    <p:sldId id="333" r:id="rId20"/>
    <p:sldId id="327" r:id="rId21"/>
    <p:sldId id="319" r:id="rId22"/>
    <p:sldId id="326" r:id="rId23"/>
    <p:sldId id="331" r:id="rId24"/>
    <p:sldId id="350" r:id="rId25"/>
    <p:sldId id="317" r:id="rId26"/>
    <p:sldId id="329" r:id="rId27"/>
    <p:sldId id="304" r:id="rId28"/>
    <p:sldId id="342" r:id="rId29"/>
    <p:sldId id="310" r:id="rId30"/>
    <p:sldId id="337" r:id="rId31"/>
    <p:sldId id="259" r:id="rId32"/>
    <p:sldId id="338" r:id="rId33"/>
    <p:sldId id="260" r:id="rId34"/>
    <p:sldId id="348" r:id="rId35"/>
    <p:sldId id="282" r:id="rId36"/>
    <p:sldId id="298" r:id="rId37"/>
    <p:sldId id="307" r:id="rId38"/>
    <p:sldId id="332" r:id="rId39"/>
    <p:sldId id="312" r:id="rId40"/>
    <p:sldId id="339" r:id="rId41"/>
    <p:sldId id="340" r:id="rId42"/>
    <p:sldId id="346" r:id="rId43"/>
    <p:sldId id="351" r:id="rId44"/>
    <p:sldId id="334" r:id="rId45"/>
    <p:sldId id="341" r:id="rId46"/>
    <p:sldId id="336" r:id="rId47"/>
    <p:sldId id="30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4" autoAdjust="0"/>
    <p:restoredTop sz="89876" autoAdjust="0"/>
  </p:normalViewPr>
  <p:slideViewPr>
    <p:cSldViewPr>
      <p:cViewPr>
        <p:scale>
          <a:sx n="60" d="100"/>
          <a:sy n="60" d="100"/>
        </p:scale>
        <p:origin x="-1590" y="-132"/>
      </p:cViewPr>
      <p:guideLst>
        <p:guide orient="horz" pos="2160"/>
        <p:guide pos="2880"/>
      </p:guideLst>
    </p:cSldViewPr>
  </p:slideViewPr>
  <p:outlineViewPr>
    <p:cViewPr>
      <p:scale>
        <a:sx n="33" d="100"/>
        <a:sy n="33" d="100"/>
      </p:scale>
      <p:origin x="0" y="56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2A9E3-B270-4441-817C-92418EBE7202}"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n-US"/>
        </a:p>
      </dgm:t>
    </dgm:pt>
    <dgm:pt modelId="{BFEDED0C-E49F-491F-B7B0-9E1C4734DD77}">
      <dgm:prSet/>
      <dgm:spPr>
        <a:solidFill>
          <a:srgbClr val="FF0000"/>
        </a:solidFill>
      </dgm:spPr>
      <dgm:t>
        <a:bodyPr/>
        <a:lstStyle/>
        <a:p>
          <a:pPr rtl="0"/>
          <a:r>
            <a:rPr lang="en-US" b="1" dirty="0" smtClean="0"/>
            <a:t>Mobile Broadband Evolution </a:t>
          </a:r>
          <a:endParaRPr lang="en-US" b="1" dirty="0"/>
        </a:p>
      </dgm:t>
    </dgm:pt>
    <dgm:pt modelId="{A5AAD74F-000E-446D-99C4-3A2F455A6A62}" type="parTrans" cxnId="{DB35A5ED-5BED-4E8F-BB0A-77CE64BB02A5}">
      <dgm:prSet/>
      <dgm:spPr/>
      <dgm:t>
        <a:bodyPr/>
        <a:lstStyle/>
        <a:p>
          <a:endParaRPr lang="en-US"/>
        </a:p>
      </dgm:t>
    </dgm:pt>
    <dgm:pt modelId="{5133DE43-BB85-4EE7-896E-28F7F068CA10}" type="sibTrans" cxnId="{DB35A5ED-5BED-4E8F-BB0A-77CE64BB02A5}">
      <dgm:prSet/>
      <dgm:spPr/>
      <dgm:t>
        <a:bodyPr/>
        <a:lstStyle/>
        <a:p>
          <a:endParaRPr lang="en-US"/>
        </a:p>
      </dgm:t>
    </dgm:pt>
    <dgm:pt modelId="{78002C97-468E-43A7-9FFD-AFA07BC79372}">
      <dgm:prSet/>
      <dgm:spPr>
        <a:solidFill>
          <a:schemeClr val="tx2">
            <a:lumMod val="60000"/>
            <a:lumOff val="40000"/>
          </a:schemeClr>
        </a:solidFill>
      </dgm:spPr>
      <dgm:t>
        <a:bodyPr/>
        <a:lstStyle/>
        <a:p>
          <a:pPr rtl="0"/>
          <a:r>
            <a:rPr lang="en-US" b="1" dirty="0" smtClean="0"/>
            <a:t>CDMA Concepts</a:t>
          </a:r>
          <a:endParaRPr lang="en-US" b="1" dirty="0"/>
        </a:p>
      </dgm:t>
    </dgm:pt>
    <dgm:pt modelId="{54527485-727E-4A7B-8719-CF757D1CE10C}" type="parTrans" cxnId="{516433E0-E378-45FF-80B3-1600BD155A74}">
      <dgm:prSet/>
      <dgm:spPr/>
      <dgm:t>
        <a:bodyPr/>
        <a:lstStyle/>
        <a:p>
          <a:endParaRPr lang="en-US"/>
        </a:p>
      </dgm:t>
    </dgm:pt>
    <dgm:pt modelId="{861BACD0-D1A1-4159-8D29-1538E0B0F63A}" type="sibTrans" cxnId="{516433E0-E378-45FF-80B3-1600BD155A74}">
      <dgm:prSet/>
      <dgm:spPr/>
      <dgm:t>
        <a:bodyPr/>
        <a:lstStyle/>
        <a:p>
          <a:endParaRPr lang="en-US"/>
        </a:p>
      </dgm:t>
    </dgm:pt>
    <dgm:pt modelId="{15F8B65A-C5C7-4C77-84E5-F4A407616782}">
      <dgm:prSet/>
      <dgm:spPr>
        <a:solidFill>
          <a:srgbClr val="7030A0"/>
        </a:solidFill>
      </dgm:spPr>
      <dgm:t>
        <a:bodyPr/>
        <a:lstStyle/>
        <a:p>
          <a:pPr rtl="0"/>
          <a:r>
            <a:rPr lang="en-US" b="1" dirty="0" smtClean="0"/>
            <a:t>WCDMA</a:t>
          </a:r>
          <a:endParaRPr lang="en-US" b="1" dirty="0"/>
        </a:p>
      </dgm:t>
    </dgm:pt>
    <dgm:pt modelId="{9FC2DA85-14ED-4406-A36F-D8D53D0613F5}" type="parTrans" cxnId="{039824A5-928C-41E6-9E85-63D1D66606FA}">
      <dgm:prSet/>
      <dgm:spPr/>
      <dgm:t>
        <a:bodyPr/>
        <a:lstStyle/>
        <a:p>
          <a:endParaRPr lang="en-US"/>
        </a:p>
      </dgm:t>
    </dgm:pt>
    <dgm:pt modelId="{0AE17430-4187-47C3-906F-A6F5390AA5EB}" type="sibTrans" cxnId="{039824A5-928C-41E6-9E85-63D1D66606FA}">
      <dgm:prSet/>
      <dgm:spPr/>
      <dgm:t>
        <a:bodyPr/>
        <a:lstStyle/>
        <a:p>
          <a:endParaRPr lang="en-US"/>
        </a:p>
      </dgm:t>
    </dgm:pt>
    <dgm:pt modelId="{CA6BB605-3B1F-4B53-9EF5-16531148D050}">
      <dgm:prSet/>
      <dgm:spPr>
        <a:solidFill>
          <a:schemeClr val="accent6">
            <a:lumMod val="75000"/>
          </a:schemeClr>
        </a:solidFill>
      </dgm:spPr>
      <dgm:t>
        <a:bodyPr/>
        <a:lstStyle/>
        <a:p>
          <a:pPr rtl="0"/>
          <a:r>
            <a:rPr lang="en-US" b="1" dirty="0" smtClean="0"/>
            <a:t>What is HSDPA?</a:t>
          </a:r>
          <a:endParaRPr lang="en-US" b="1" dirty="0"/>
        </a:p>
      </dgm:t>
    </dgm:pt>
    <dgm:pt modelId="{F82758F0-120B-4B20-B2A7-C4FFC3507695}" type="parTrans" cxnId="{2AACB744-0407-4BF1-8CAA-709CBA034350}">
      <dgm:prSet/>
      <dgm:spPr/>
      <dgm:t>
        <a:bodyPr/>
        <a:lstStyle/>
        <a:p>
          <a:endParaRPr lang="en-US"/>
        </a:p>
      </dgm:t>
    </dgm:pt>
    <dgm:pt modelId="{4E0238A7-BFA5-42CF-8BC9-75E3D0538697}" type="sibTrans" cxnId="{2AACB744-0407-4BF1-8CAA-709CBA034350}">
      <dgm:prSet/>
      <dgm:spPr/>
      <dgm:t>
        <a:bodyPr/>
        <a:lstStyle/>
        <a:p>
          <a:endParaRPr lang="en-US"/>
        </a:p>
      </dgm:t>
    </dgm:pt>
    <dgm:pt modelId="{6C68E4A6-9D16-4113-94D2-24CF95E8C24D}">
      <dgm:prSet/>
      <dgm:spPr>
        <a:solidFill>
          <a:srgbClr val="00B050"/>
        </a:solidFill>
      </dgm:spPr>
      <dgm:t>
        <a:bodyPr/>
        <a:lstStyle/>
        <a:p>
          <a:r>
            <a:rPr lang="en-US" b="1" dirty="0" smtClean="0"/>
            <a:t>From HSDPA to HSPA+</a:t>
          </a:r>
          <a:endParaRPr lang="en-US" b="1" dirty="0"/>
        </a:p>
      </dgm:t>
    </dgm:pt>
    <dgm:pt modelId="{E5EB09BF-ED24-4D48-A267-C37FD7555BBF}" type="parTrans" cxnId="{89110C85-76DE-4B89-AFA5-F47E88C1E580}">
      <dgm:prSet/>
      <dgm:spPr/>
      <dgm:t>
        <a:bodyPr/>
        <a:lstStyle/>
        <a:p>
          <a:endParaRPr lang="en-US"/>
        </a:p>
      </dgm:t>
    </dgm:pt>
    <dgm:pt modelId="{B0F8D3BC-79D2-4AE5-80C7-3A28E26D85B5}" type="sibTrans" cxnId="{89110C85-76DE-4B89-AFA5-F47E88C1E580}">
      <dgm:prSet/>
      <dgm:spPr/>
      <dgm:t>
        <a:bodyPr/>
        <a:lstStyle/>
        <a:p>
          <a:endParaRPr lang="en-US"/>
        </a:p>
      </dgm:t>
    </dgm:pt>
    <dgm:pt modelId="{3EE845A4-18C0-4EE4-9F7E-47879CBB0D19}">
      <dgm:prSet/>
      <dgm:spPr/>
      <dgm:t>
        <a:bodyPr/>
        <a:lstStyle/>
        <a:p>
          <a:r>
            <a:rPr lang="en-US" b="1" dirty="0" smtClean="0"/>
            <a:t>What is DC-HSPA+ ?</a:t>
          </a:r>
          <a:endParaRPr lang="en-US" b="1" dirty="0"/>
        </a:p>
      </dgm:t>
    </dgm:pt>
    <dgm:pt modelId="{0C2FA5BF-537B-491D-AD98-5BBF1EE8B2D4}" type="parTrans" cxnId="{EB4996C9-E358-4005-A814-73B5675E01A5}">
      <dgm:prSet/>
      <dgm:spPr/>
      <dgm:t>
        <a:bodyPr/>
        <a:lstStyle/>
        <a:p>
          <a:endParaRPr lang="en-US"/>
        </a:p>
      </dgm:t>
    </dgm:pt>
    <dgm:pt modelId="{E7272532-166C-4424-92D2-A19F087A8EEA}" type="sibTrans" cxnId="{EB4996C9-E358-4005-A814-73B5675E01A5}">
      <dgm:prSet/>
      <dgm:spPr/>
      <dgm:t>
        <a:bodyPr/>
        <a:lstStyle/>
        <a:p>
          <a:endParaRPr lang="en-US"/>
        </a:p>
      </dgm:t>
    </dgm:pt>
    <dgm:pt modelId="{3A709966-A61C-4F23-8C6A-B9611416AD71}">
      <dgm:prSet/>
      <dgm:spPr/>
      <dgm:t>
        <a:bodyPr/>
        <a:lstStyle/>
        <a:p>
          <a:r>
            <a:rPr lang="en-US" b="1" dirty="0" smtClean="0"/>
            <a:t>Beyond DC-HSPA+</a:t>
          </a:r>
          <a:endParaRPr lang="en-US" b="1" dirty="0"/>
        </a:p>
      </dgm:t>
    </dgm:pt>
    <dgm:pt modelId="{969CAF82-7ADF-40CB-AC52-B27BBA5A541F}" type="parTrans" cxnId="{CC7B4555-24BB-4D71-8AC2-875E5D5734DD}">
      <dgm:prSet/>
      <dgm:spPr/>
      <dgm:t>
        <a:bodyPr/>
        <a:lstStyle/>
        <a:p>
          <a:endParaRPr lang="en-US"/>
        </a:p>
      </dgm:t>
    </dgm:pt>
    <dgm:pt modelId="{50BAFA0C-6123-4D02-BC4E-21BC000B00DE}" type="sibTrans" cxnId="{CC7B4555-24BB-4D71-8AC2-875E5D5734DD}">
      <dgm:prSet/>
      <dgm:spPr/>
      <dgm:t>
        <a:bodyPr/>
        <a:lstStyle/>
        <a:p>
          <a:endParaRPr lang="en-US"/>
        </a:p>
      </dgm:t>
    </dgm:pt>
    <dgm:pt modelId="{93DC2083-6D85-4FCB-A19A-6137686E4C3E}" type="pres">
      <dgm:prSet presAssocID="{DAE2A9E3-B270-4441-817C-92418EBE7202}" presName="Name0" presStyleCnt="0">
        <dgm:presLayoutVars>
          <dgm:chMax val="7"/>
          <dgm:chPref val="7"/>
          <dgm:dir/>
        </dgm:presLayoutVars>
      </dgm:prSet>
      <dgm:spPr/>
      <dgm:t>
        <a:bodyPr/>
        <a:lstStyle/>
        <a:p>
          <a:endParaRPr lang="en-US"/>
        </a:p>
      </dgm:t>
    </dgm:pt>
    <dgm:pt modelId="{B1C1D99B-1352-47A4-ADFF-2169630DF8A8}" type="pres">
      <dgm:prSet presAssocID="{DAE2A9E3-B270-4441-817C-92418EBE7202}" presName="Name1" presStyleCnt="0"/>
      <dgm:spPr/>
    </dgm:pt>
    <dgm:pt modelId="{52FF0DFC-3259-49D4-A512-9FC89239C940}" type="pres">
      <dgm:prSet presAssocID="{DAE2A9E3-B270-4441-817C-92418EBE7202}" presName="cycle" presStyleCnt="0"/>
      <dgm:spPr/>
    </dgm:pt>
    <dgm:pt modelId="{F049CFE9-621B-4C05-AD4B-E3DB729240E8}" type="pres">
      <dgm:prSet presAssocID="{DAE2A9E3-B270-4441-817C-92418EBE7202}" presName="srcNode" presStyleLbl="node1" presStyleIdx="0" presStyleCnt="7"/>
      <dgm:spPr/>
    </dgm:pt>
    <dgm:pt modelId="{30B9C00D-D119-423B-9EAF-C6E152D059C4}" type="pres">
      <dgm:prSet presAssocID="{DAE2A9E3-B270-4441-817C-92418EBE7202}" presName="conn" presStyleLbl="parChTrans1D2" presStyleIdx="0" presStyleCnt="1"/>
      <dgm:spPr/>
      <dgm:t>
        <a:bodyPr/>
        <a:lstStyle/>
        <a:p>
          <a:endParaRPr lang="en-US"/>
        </a:p>
      </dgm:t>
    </dgm:pt>
    <dgm:pt modelId="{877B4ED0-3B78-4FA5-9E38-EA217D4BE9CB}" type="pres">
      <dgm:prSet presAssocID="{DAE2A9E3-B270-4441-817C-92418EBE7202}" presName="extraNode" presStyleLbl="node1" presStyleIdx="0" presStyleCnt="7"/>
      <dgm:spPr/>
    </dgm:pt>
    <dgm:pt modelId="{6345F89E-BDB5-4A83-8E17-FECEB4CE7F17}" type="pres">
      <dgm:prSet presAssocID="{DAE2A9E3-B270-4441-817C-92418EBE7202}" presName="dstNode" presStyleLbl="node1" presStyleIdx="0" presStyleCnt="7"/>
      <dgm:spPr/>
    </dgm:pt>
    <dgm:pt modelId="{46A0644A-7DED-43FF-88BC-39C1FF331084}" type="pres">
      <dgm:prSet presAssocID="{BFEDED0C-E49F-491F-B7B0-9E1C4734DD77}" presName="text_1" presStyleLbl="node1" presStyleIdx="0" presStyleCnt="7">
        <dgm:presLayoutVars>
          <dgm:bulletEnabled val="1"/>
        </dgm:presLayoutVars>
      </dgm:prSet>
      <dgm:spPr/>
      <dgm:t>
        <a:bodyPr/>
        <a:lstStyle/>
        <a:p>
          <a:endParaRPr lang="en-US"/>
        </a:p>
      </dgm:t>
    </dgm:pt>
    <dgm:pt modelId="{AEE4B67D-73FB-4C71-9797-3816224FB2AA}" type="pres">
      <dgm:prSet presAssocID="{BFEDED0C-E49F-491F-B7B0-9E1C4734DD77}" presName="accent_1" presStyleCnt="0"/>
      <dgm:spPr/>
    </dgm:pt>
    <dgm:pt modelId="{03974D91-E137-468A-9C59-4CFB15A5E2EE}" type="pres">
      <dgm:prSet presAssocID="{BFEDED0C-E49F-491F-B7B0-9E1C4734DD77}" presName="accentRepeatNode" presStyleLbl="solidFgAcc1" presStyleIdx="0" presStyleCnt="7"/>
      <dgm:spPr/>
    </dgm:pt>
    <dgm:pt modelId="{7291A284-6091-44E3-A56A-5662D4D66851}" type="pres">
      <dgm:prSet presAssocID="{78002C97-468E-43A7-9FFD-AFA07BC79372}" presName="text_2" presStyleLbl="node1" presStyleIdx="1" presStyleCnt="7">
        <dgm:presLayoutVars>
          <dgm:bulletEnabled val="1"/>
        </dgm:presLayoutVars>
      </dgm:prSet>
      <dgm:spPr/>
      <dgm:t>
        <a:bodyPr/>
        <a:lstStyle/>
        <a:p>
          <a:endParaRPr lang="en-US"/>
        </a:p>
      </dgm:t>
    </dgm:pt>
    <dgm:pt modelId="{817F333A-375E-491F-BAF1-DBDE2CE4CBEE}" type="pres">
      <dgm:prSet presAssocID="{78002C97-468E-43A7-9FFD-AFA07BC79372}" presName="accent_2" presStyleCnt="0"/>
      <dgm:spPr/>
    </dgm:pt>
    <dgm:pt modelId="{9E870DA4-632A-4C7E-A019-6C43EAC21FD8}" type="pres">
      <dgm:prSet presAssocID="{78002C97-468E-43A7-9FFD-AFA07BC79372}" presName="accentRepeatNode" presStyleLbl="solidFgAcc1" presStyleIdx="1" presStyleCnt="7"/>
      <dgm:spPr/>
    </dgm:pt>
    <dgm:pt modelId="{BD8A7AA7-C23B-4248-AAA1-14FA6653A85D}" type="pres">
      <dgm:prSet presAssocID="{15F8B65A-C5C7-4C77-84E5-F4A407616782}" presName="text_3" presStyleLbl="node1" presStyleIdx="2" presStyleCnt="7">
        <dgm:presLayoutVars>
          <dgm:bulletEnabled val="1"/>
        </dgm:presLayoutVars>
      </dgm:prSet>
      <dgm:spPr/>
      <dgm:t>
        <a:bodyPr/>
        <a:lstStyle/>
        <a:p>
          <a:endParaRPr lang="en-US"/>
        </a:p>
      </dgm:t>
    </dgm:pt>
    <dgm:pt modelId="{ABEEF577-8D15-4A7A-9AAE-009C77B64862}" type="pres">
      <dgm:prSet presAssocID="{15F8B65A-C5C7-4C77-84E5-F4A407616782}" presName="accent_3" presStyleCnt="0"/>
      <dgm:spPr/>
    </dgm:pt>
    <dgm:pt modelId="{BDD2CD68-A068-47AB-90D8-330DC43A7A42}" type="pres">
      <dgm:prSet presAssocID="{15F8B65A-C5C7-4C77-84E5-F4A407616782}" presName="accentRepeatNode" presStyleLbl="solidFgAcc1" presStyleIdx="2" presStyleCnt="7"/>
      <dgm:spPr/>
    </dgm:pt>
    <dgm:pt modelId="{9027384E-CC35-431D-A987-5AB2356BB595}" type="pres">
      <dgm:prSet presAssocID="{CA6BB605-3B1F-4B53-9EF5-16531148D050}" presName="text_4" presStyleLbl="node1" presStyleIdx="3" presStyleCnt="7">
        <dgm:presLayoutVars>
          <dgm:bulletEnabled val="1"/>
        </dgm:presLayoutVars>
      </dgm:prSet>
      <dgm:spPr/>
      <dgm:t>
        <a:bodyPr/>
        <a:lstStyle/>
        <a:p>
          <a:endParaRPr lang="en-US"/>
        </a:p>
      </dgm:t>
    </dgm:pt>
    <dgm:pt modelId="{CF92ED5D-41A6-4674-90C5-7971185CE4B2}" type="pres">
      <dgm:prSet presAssocID="{CA6BB605-3B1F-4B53-9EF5-16531148D050}" presName="accent_4" presStyleCnt="0"/>
      <dgm:spPr/>
    </dgm:pt>
    <dgm:pt modelId="{E61D7ECC-4779-4326-BB55-1B1F17ECBA13}" type="pres">
      <dgm:prSet presAssocID="{CA6BB605-3B1F-4B53-9EF5-16531148D050}" presName="accentRepeatNode" presStyleLbl="solidFgAcc1" presStyleIdx="3" presStyleCnt="7"/>
      <dgm:spPr/>
    </dgm:pt>
    <dgm:pt modelId="{A275088A-D940-4699-8921-596C731C1F0A}" type="pres">
      <dgm:prSet presAssocID="{6C68E4A6-9D16-4113-94D2-24CF95E8C24D}" presName="text_5" presStyleLbl="node1" presStyleIdx="4" presStyleCnt="7">
        <dgm:presLayoutVars>
          <dgm:bulletEnabled val="1"/>
        </dgm:presLayoutVars>
      </dgm:prSet>
      <dgm:spPr/>
      <dgm:t>
        <a:bodyPr/>
        <a:lstStyle/>
        <a:p>
          <a:endParaRPr lang="en-US"/>
        </a:p>
      </dgm:t>
    </dgm:pt>
    <dgm:pt modelId="{041395DA-B4A3-45B7-9B70-40ED476FFE50}" type="pres">
      <dgm:prSet presAssocID="{6C68E4A6-9D16-4113-94D2-24CF95E8C24D}" presName="accent_5" presStyleCnt="0"/>
      <dgm:spPr/>
    </dgm:pt>
    <dgm:pt modelId="{1C966083-823C-49E8-A157-288971ACAE17}" type="pres">
      <dgm:prSet presAssocID="{6C68E4A6-9D16-4113-94D2-24CF95E8C24D}" presName="accentRepeatNode" presStyleLbl="solidFgAcc1" presStyleIdx="4" presStyleCnt="7"/>
      <dgm:spPr/>
    </dgm:pt>
    <dgm:pt modelId="{AB8A5DE4-81AB-45E3-B1D5-B2FE6058B586}" type="pres">
      <dgm:prSet presAssocID="{3EE845A4-18C0-4EE4-9F7E-47879CBB0D19}" presName="text_6" presStyleLbl="node1" presStyleIdx="5" presStyleCnt="7">
        <dgm:presLayoutVars>
          <dgm:bulletEnabled val="1"/>
        </dgm:presLayoutVars>
      </dgm:prSet>
      <dgm:spPr/>
      <dgm:t>
        <a:bodyPr/>
        <a:lstStyle/>
        <a:p>
          <a:endParaRPr lang="en-US"/>
        </a:p>
      </dgm:t>
    </dgm:pt>
    <dgm:pt modelId="{11FD3AF5-888E-434F-8ED2-278F648A50ED}" type="pres">
      <dgm:prSet presAssocID="{3EE845A4-18C0-4EE4-9F7E-47879CBB0D19}" presName="accent_6" presStyleCnt="0"/>
      <dgm:spPr/>
    </dgm:pt>
    <dgm:pt modelId="{647AE2B5-2D4A-4EBF-9E8E-F0325EC73238}" type="pres">
      <dgm:prSet presAssocID="{3EE845A4-18C0-4EE4-9F7E-47879CBB0D19}" presName="accentRepeatNode" presStyleLbl="solidFgAcc1" presStyleIdx="5" presStyleCnt="7"/>
      <dgm:spPr/>
    </dgm:pt>
    <dgm:pt modelId="{491B98D1-7511-4DF3-8173-867BBBC827B4}" type="pres">
      <dgm:prSet presAssocID="{3A709966-A61C-4F23-8C6A-B9611416AD71}" presName="text_7" presStyleLbl="node1" presStyleIdx="6" presStyleCnt="7">
        <dgm:presLayoutVars>
          <dgm:bulletEnabled val="1"/>
        </dgm:presLayoutVars>
      </dgm:prSet>
      <dgm:spPr/>
      <dgm:t>
        <a:bodyPr/>
        <a:lstStyle/>
        <a:p>
          <a:endParaRPr lang="en-US"/>
        </a:p>
      </dgm:t>
    </dgm:pt>
    <dgm:pt modelId="{9BE80434-2366-461B-8260-014333D00C51}" type="pres">
      <dgm:prSet presAssocID="{3A709966-A61C-4F23-8C6A-B9611416AD71}" presName="accent_7" presStyleCnt="0"/>
      <dgm:spPr/>
    </dgm:pt>
    <dgm:pt modelId="{7B6707BA-E2E7-4820-BF3D-D35CD580BF90}" type="pres">
      <dgm:prSet presAssocID="{3A709966-A61C-4F23-8C6A-B9611416AD71}" presName="accentRepeatNode" presStyleLbl="solidFgAcc1" presStyleIdx="6" presStyleCnt="7"/>
      <dgm:spPr/>
    </dgm:pt>
  </dgm:ptLst>
  <dgm:cxnLst>
    <dgm:cxn modelId="{039824A5-928C-41E6-9E85-63D1D66606FA}" srcId="{DAE2A9E3-B270-4441-817C-92418EBE7202}" destId="{15F8B65A-C5C7-4C77-84E5-F4A407616782}" srcOrd="2" destOrd="0" parTransId="{9FC2DA85-14ED-4406-A36F-D8D53D0613F5}" sibTransId="{0AE17430-4187-47C3-906F-A6F5390AA5EB}"/>
    <dgm:cxn modelId="{6589DFC8-6EBD-4974-89A3-E4BF9FE8312B}" type="presOf" srcId="{15F8B65A-C5C7-4C77-84E5-F4A407616782}" destId="{BD8A7AA7-C23B-4248-AAA1-14FA6653A85D}" srcOrd="0" destOrd="0" presId="urn:microsoft.com/office/officeart/2008/layout/VerticalCurvedList"/>
    <dgm:cxn modelId="{457FB8D7-E3B8-49CF-AE47-9A1895190581}" type="presOf" srcId="{DAE2A9E3-B270-4441-817C-92418EBE7202}" destId="{93DC2083-6D85-4FCB-A19A-6137686E4C3E}" srcOrd="0" destOrd="0" presId="urn:microsoft.com/office/officeart/2008/layout/VerticalCurvedList"/>
    <dgm:cxn modelId="{8AEAB1F1-4B12-45A3-AF8C-C1E187653AB0}" type="presOf" srcId="{6C68E4A6-9D16-4113-94D2-24CF95E8C24D}" destId="{A275088A-D940-4699-8921-596C731C1F0A}" srcOrd="0" destOrd="0" presId="urn:microsoft.com/office/officeart/2008/layout/VerticalCurvedList"/>
    <dgm:cxn modelId="{2AACB744-0407-4BF1-8CAA-709CBA034350}" srcId="{DAE2A9E3-B270-4441-817C-92418EBE7202}" destId="{CA6BB605-3B1F-4B53-9EF5-16531148D050}" srcOrd="3" destOrd="0" parTransId="{F82758F0-120B-4B20-B2A7-C4FFC3507695}" sibTransId="{4E0238A7-BFA5-42CF-8BC9-75E3D0538697}"/>
    <dgm:cxn modelId="{DB35A5ED-5BED-4E8F-BB0A-77CE64BB02A5}" srcId="{DAE2A9E3-B270-4441-817C-92418EBE7202}" destId="{BFEDED0C-E49F-491F-B7B0-9E1C4734DD77}" srcOrd="0" destOrd="0" parTransId="{A5AAD74F-000E-446D-99C4-3A2F455A6A62}" sibTransId="{5133DE43-BB85-4EE7-896E-28F7F068CA10}"/>
    <dgm:cxn modelId="{43BF0E50-E184-4F26-98A3-4E6EFB29053B}" type="presOf" srcId="{3EE845A4-18C0-4EE4-9F7E-47879CBB0D19}" destId="{AB8A5DE4-81AB-45E3-B1D5-B2FE6058B586}" srcOrd="0" destOrd="0" presId="urn:microsoft.com/office/officeart/2008/layout/VerticalCurvedList"/>
    <dgm:cxn modelId="{516433E0-E378-45FF-80B3-1600BD155A74}" srcId="{DAE2A9E3-B270-4441-817C-92418EBE7202}" destId="{78002C97-468E-43A7-9FFD-AFA07BC79372}" srcOrd="1" destOrd="0" parTransId="{54527485-727E-4A7B-8719-CF757D1CE10C}" sibTransId="{861BACD0-D1A1-4159-8D29-1538E0B0F63A}"/>
    <dgm:cxn modelId="{C3C6100E-BF87-4A05-B962-789029EED7AD}" type="presOf" srcId="{BFEDED0C-E49F-491F-B7B0-9E1C4734DD77}" destId="{46A0644A-7DED-43FF-88BC-39C1FF331084}" srcOrd="0" destOrd="0" presId="urn:microsoft.com/office/officeart/2008/layout/VerticalCurvedList"/>
    <dgm:cxn modelId="{07F1B055-58AB-4DFB-B1E2-7599977B31DE}" type="presOf" srcId="{78002C97-468E-43A7-9FFD-AFA07BC79372}" destId="{7291A284-6091-44E3-A56A-5662D4D66851}" srcOrd="0" destOrd="0" presId="urn:microsoft.com/office/officeart/2008/layout/VerticalCurvedList"/>
    <dgm:cxn modelId="{D3767E03-F414-4C61-89F4-58665D397EE6}" type="presOf" srcId="{CA6BB605-3B1F-4B53-9EF5-16531148D050}" destId="{9027384E-CC35-431D-A987-5AB2356BB595}" srcOrd="0" destOrd="0" presId="urn:microsoft.com/office/officeart/2008/layout/VerticalCurvedList"/>
    <dgm:cxn modelId="{EB4996C9-E358-4005-A814-73B5675E01A5}" srcId="{DAE2A9E3-B270-4441-817C-92418EBE7202}" destId="{3EE845A4-18C0-4EE4-9F7E-47879CBB0D19}" srcOrd="5" destOrd="0" parTransId="{0C2FA5BF-537B-491D-AD98-5BBF1EE8B2D4}" sibTransId="{E7272532-166C-4424-92D2-A19F087A8EEA}"/>
    <dgm:cxn modelId="{62CAD2D3-AB7E-4534-8C27-5E2D4ECCC841}" type="presOf" srcId="{5133DE43-BB85-4EE7-896E-28F7F068CA10}" destId="{30B9C00D-D119-423B-9EAF-C6E152D059C4}" srcOrd="0" destOrd="0" presId="urn:microsoft.com/office/officeart/2008/layout/VerticalCurvedList"/>
    <dgm:cxn modelId="{89110C85-76DE-4B89-AFA5-F47E88C1E580}" srcId="{DAE2A9E3-B270-4441-817C-92418EBE7202}" destId="{6C68E4A6-9D16-4113-94D2-24CF95E8C24D}" srcOrd="4" destOrd="0" parTransId="{E5EB09BF-ED24-4D48-A267-C37FD7555BBF}" sibTransId="{B0F8D3BC-79D2-4AE5-80C7-3A28E26D85B5}"/>
    <dgm:cxn modelId="{4F8F482D-2284-4793-9213-3A0F049DD158}" type="presOf" srcId="{3A709966-A61C-4F23-8C6A-B9611416AD71}" destId="{491B98D1-7511-4DF3-8173-867BBBC827B4}" srcOrd="0" destOrd="0" presId="urn:microsoft.com/office/officeart/2008/layout/VerticalCurvedList"/>
    <dgm:cxn modelId="{CC7B4555-24BB-4D71-8AC2-875E5D5734DD}" srcId="{DAE2A9E3-B270-4441-817C-92418EBE7202}" destId="{3A709966-A61C-4F23-8C6A-B9611416AD71}" srcOrd="6" destOrd="0" parTransId="{969CAF82-7ADF-40CB-AC52-B27BBA5A541F}" sibTransId="{50BAFA0C-6123-4D02-BC4E-21BC000B00DE}"/>
    <dgm:cxn modelId="{2972A462-B0C9-4A52-95D5-CFD58E3C793C}" type="presParOf" srcId="{93DC2083-6D85-4FCB-A19A-6137686E4C3E}" destId="{B1C1D99B-1352-47A4-ADFF-2169630DF8A8}" srcOrd="0" destOrd="0" presId="urn:microsoft.com/office/officeart/2008/layout/VerticalCurvedList"/>
    <dgm:cxn modelId="{D95C10C2-EFEA-4741-8847-7EAC16BFE4A3}" type="presParOf" srcId="{B1C1D99B-1352-47A4-ADFF-2169630DF8A8}" destId="{52FF0DFC-3259-49D4-A512-9FC89239C940}" srcOrd="0" destOrd="0" presId="urn:microsoft.com/office/officeart/2008/layout/VerticalCurvedList"/>
    <dgm:cxn modelId="{539DFA91-89F3-4816-A97B-74BD37DD99D0}" type="presParOf" srcId="{52FF0DFC-3259-49D4-A512-9FC89239C940}" destId="{F049CFE9-621B-4C05-AD4B-E3DB729240E8}" srcOrd="0" destOrd="0" presId="urn:microsoft.com/office/officeart/2008/layout/VerticalCurvedList"/>
    <dgm:cxn modelId="{C4F7BDAC-8FFB-4333-8494-F60CB34F0B11}" type="presParOf" srcId="{52FF0DFC-3259-49D4-A512-9FC89239C940}" destId="{30B9C00D-D119-423B-9EAF-C6E152D059C4}" srcOrd="1" destOrd="0" presId="urn:microsoft.com/office/officeart/2008/layout/VerticalCurvedList"/>
    <dgm:cxn modelId="{F2E0A7CF-C622-4C58-9DCA-9C6C52B05861}" type="presParOf" srcId="{52FF0DFC-3259-49D4-A512-9FC89239C940}" destId="{877B4ED0-3B78-4FA5-9E38-EA217D4BE9CB}" srcOrd="2" destOrd="0" presId="urn:microsoft.com/office/officeart/2008/layout/VerticalCurvedList"/>
    <dgm:cxn modelId="{6D067266-1D3B-4216-BC3C-496FCCCB5DC5}" type="presParOf" srcId="{52FF0DFC-3259-49D4-A512-9FC89239C940}" destId="{6345F89E-BDB5-4A83-8E17-FECEB4CE7F17}" srcOrd="3" destOrd="0" presId="urn:microsoft.com/office/officeart/2008/layout/VerticalCurvedList"/>
    <dgm:cxn modelId="{4F5C9CDE-FB6E-4E88-9BF9-F9CD30EDD737}" type="presParOf" srcId="{B1C1D99B-1352-47A4-ADFF-2169630DF8A8}" destId="{46A0644A-7DED-43FF-88BC-39C1FF331084}" srcOrd="1" destOrd="0" presId="urn:microsoft.com/office/officeart/2008/layout/VerticalCurvedList"/>
    <dgm:cxn modelId="{A31C54FF-4DB0-4939-864F-EACB973C66CE}" type="presParOf" srcId="{B1C1D99B-1352-47A4-ADFF-2169630DF8A8}" destId="{AEE4B67D-73FB-4C71-9797-3816224FB2AA}" srcOrd="2" destOrd="0" presId="urn:microsoft.com/office/officeart/2008/layout/VerticalCurvedList"/>
    <dgm:cxn modelId="{FCB25863-7596-4F12-8339-1E618BCAB388}" type="presParOf" srcId="{AEE4B67D-73FB-4C71-9797-3816224FB2AA}" destId="{03974D91-E137-468A-9C59-4CFB15A5E2EE}" srcOrd="0" destOrd="0" presId="urn:microsoft.com/office/officeart/2008/layout/VerticalCurvedList"/>
    <dgm:cxn modelId="{93E5AAF3-40D2-4851-A1AF-5EEF6FE34986}" type="presParOf" srcId="{B1C1D99B-1352-47A4-ADFF-2169630DF8A8}" destId="{7291A284-6091-44E3-A56A-5662D4D66851}" srcOrd="3" destOrd="0" presId="urn:microsoft.com/office/officeart/2008/layout/VerticalCurvedList"/>
    <dgm:cxn modelId="{52645AB6-48DC-454E-8504-B9DD8847F168}" type="presParOf" srcId="{B1C1D99B-1352-47A4-ADFF-2169630DF8A8}" destId="{817F333A-375E-491F-BAF1-DBDE2CE4CBEE}" srcOrd="4" destOrd="0" presId="urn:microsoft.com/office/officeart/2008/layout/VerticalCurvedList"/>
    <dgm:cxn modelId="{2C6F7E28-C964-4F77-AB00-2D708F63118B}" type="presParOf" srcId="{817F333A-375E-491F-BAF1-DBDE2CE4CBEE}" destId="{9E870DA4-632A-4C7E-A019-6C43EAC21FD8}" srcOrd="0" destOrd="0" presId="urn:microsoft.com/office/officeart/2008/layout/VerticalCurvedList"/>
    <dgm:cxn modelId="{41BA6CEC-0A41-4C79-A52B-B46E323D8DF6}" type="presParOf" srcId="{B1C1D99B-1352-47A4-ADFF-2169630DF8A8}" destId="{BD8A7AA7-C23B-4248-AAA1-14FA6653A85D}" srcOrd="5" destOrd="0" presId="urn:microsoft.com/office/officeart/2008/layout/VerticalCurvedList"/>
    <dgm:cxn modelId="{5AF525FD-553C-4CBD-BA55-14C45E4A2F72}" type="presParOf" srcId="{B1C1D99B-1352-47A4-ADFF-2169630DF8A8}" destId="{ABEEF577-8D15-4A7A-9AAE-009C77B64862}" srcOrd="6" destOrd="0" presId="urn:microsoft.com/office/officeart/2008/layout/VerticalCurvedList"/>
    <dgm:cxn modelId="{C512DEA3-4119-419B-85F6-F2663A84648D}" type="presParOf" srcId="{ABEEF577-8D15-4A7A-9AAE-009C77B64862}" destId="{BDD2CD68-A068-47AB-90D8-330DC43A7A42}" srcOrd="0" destOrd="0" presId="urn:microsoft.com/office/officeart/2008/layout/VerticalCurvedList"/>
    <dgm:cxn modelId="{243A7E31-8746-4C90-A023-558446415590}" type="presParOf" srcId="{B1C1D99B-1352-47A4-ADFF-2169630DF8A8}" destId="{9027384E-CC35-431D-A987-5AB2356BB595}" srcOrd="7" destOrd="0" presId="urn:microsoft.com/office/officeart/2008/layout/VerticalCurvedList"/>
    <dgm:cxn modelId="{C5430D64-15EF-4BC6-A838-2EC1C412E5DB}" type="presParOf" srcId="{B1C1D99B-1352-47A4-ADFF-2169630DF8A8}" destId="{CF92ED5D-41A6-4674-90C5-7971185CE4B2}" srcOrd="8" destOrd="0" presId="urn:microsoft.com/office/officeart/2008/layout/VerticalCurvedList"/>
    <dgm:cxn modelId="{2CCD5130-A9AF-4644-88D2-B98C1345E53A}" type="presParOf" srcId="{CF92ED5D-41A6-4674-90C5-7971185CE4B2}" destId="{E61D7ECC-4779-4326-BB55-1B1F17ECBA13}" srcOrd="0" destOrd="0" presId="urn:microsoft.com/office/officeart/2008/layout/VerticalCurvedList"/>
    <dgm:cxn modelId="{BFE2B009-DDE3-4630-B4F6-7F5E7D0A0965}" type="presParOf" srcId="{B1C1D99B-1352-47A4-ADFF-2169630DF8A8}" destId="{A275088A-D940-4699-8921-596C731C1F0A}" srcOrd="9" destOrd="0" presId="urn:microsoft.com/office/officeart/2008/layout/VerticalCurvedList"/>
    <dgm:cxn modelId="{7C7D2471-3C17-45FF-9380-7D6208446E24}" type="presParOf" srcId="{B1C1D99B-1352-47A4-ADFF-2169630DF8A8}" destId="{041395DA-B4A3-45B7-9B70-40ED476FFE50}" srcOrd="10" destOrd="0" presId="urn:microsoft.com/office/officeart/2008/layout/VerticalCurvedList"/>
    <dgm:cxn modelId="{19813168-907F-4FC8-9F3E-DC9F4AE814A8}" type="presParOf" srcId="{041395DA-B4A3-45B7-9B70-40ED476FFE50}" destId="{1C966083-823C-49E8-A157-288971ACAE17}" srcOrd="0" destOrd="0" presId="urn:microsoft.com/office/officeart/2008/layout/VerticalCurvedList"/>
    <dgm:cxn modelId="{7BE9E172-E482-4793-A364-2DCB79EBD654}" type="presParOf" srcId="{B1C1D99B-1352-47A4-ADFF-2169630DF8A8}" destId="{AB8A5DE4-81AB-45E3-B1D5-B2FE6058B586}" srcOrd="11" destOrd="0" presId="urn:microsoft.com/office/officeart/2008/layout/VerticalCurvedList"/>
    <dgm:cxn modelId="{C61BFFD1-A2BB-471F-AAD4-26467C942114}" type="presParOf" srcId="{B1C1D99B-1352-47A4-ADFF-2169630DF8A8}" destId="{11FD3AF5-888E-434F-8ED2-278F648A50ED}" srcOrd="12" destOrd="0" presId="urn:microsoft.com/office/officeart/2008/layout/VerticalCurvedList"/>
    <dgm:cxn modelId="{70DCF462-CD19-4921-B331-81FC0DC143AF}" type="presParOf" srcId="{11FD3AF5-888E-434F-8ED2-278F648A50ED}" destId="{647AE2B5-2D4A-4EBF-9E8E-F0325EC73238}" srcOrd="0" destOrd="0" presId="urn:microsoft.com/office/officeart/2008/layout/VerticalCurvedList"/>
    <dgm:cxn modelId="{BB159DCE-BAEC-4024-9E6C-B5B68B7B3C71}" type="presParOf" srcId="{B1C1D99B-1352-47A4-ADFF-2169630DF8A8}" destId="{491B98D1-7511-4DF3-8173-867BBBC827B4}" srcOrd="13" destOrd="0" presId="urn:microsoft.com/office/officeart/2008/layout/VerticalCurvedList"/>
    <dgm:cxn modelId="{726F959E-53E4-4681-84F8-B9C5EF0C6649}" type="presParOf" srcId="{B1C1D99B-1352-47A4-ADFF-2169630DF8A8}" destId="{9BE80434-2366-461B-8260-014333D00C51}" srcOrd="14" destOrd="0" presId="urn:microsoft.com/office/officeart/2008/layout/VerticalCurvedList"/>
    <dgm:cxn modelId="{30AC90EE-EED8-42A4-B358-CE6B3A7F0E7C}" type="presParOf" srcId="{9BE80434-2366-461B-8260-014333D00C51}" destId="{7B6707BA-E2E7-4820-BF3D-D35CD580BF9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638C79-2FD5-43E6-A5A9-B6CF5F69D0C2}"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n-US"/>
        </a:p>
      </dgm:t>
    </dgm:pt>
    <dgm:pt modelId="{7588AE66-C3C2-4759-8052-822E309C4C14}">
      <dgm:prSet phldrT="[Text]"/>
      <dgm:spPr>
        <a:solidFill>
          <a:schemeClr val="tx2">
            <a:lumMod val="40000"/>
            <a:lumOff val="60000"/>
            <a:alpha val="90000"/>
          </a:schemeClr>
        </a:solidFill>
      </dgm:spPr>
      <dgm:t>
        <a:bodyPr/>
        <a:lstStyle/>
        <a:p>
          <a:r>
            <a:rPr lang="en-US" dirty="0" smtClean="0"/>
            <a:t>Only Walking</a:t>
          </a:r>
          <a:endParaRPr lang="en-US" dirty="0"/>
        </a:p>
      </dgm:t>
    </dgm:pt>
    <dgm:pt modelId="{C7E9B735-B02F-4276-ADB8-F96B5DC74CE4}" type="parTrans" cxnId="{F7A9BCDE-B021-4375-B62E-F1200E92EA5D}">
      <dgm:prSet/>
      <dgm:spPr/>
      <dgm:t>
        <a:bodyPr/>
        <a:lstStyle/>
        <a:p>
          <a:endParaRPr lang="en-US"/>
        </a:p>
      </dgm:t>
    </dgm:pt>
    <dgm:pt modelId="{CDA368E5-2754-4125-9FD8-49E32713CD38}" type="sibTrans" cxnId="{F7A9BCDE-B021-4375-B62E-F1200E92EA5D}">
      <dgm:prSet/>
      <dgm:spPr/>
      <dgm:t>
        <a:bodyPr/>
        <a:lstStyle/>
        <a:p>
          <a:endParaRPr lang="en-US"/>
        </a:p>
      </dgm:t>
    </dgm:pt>
    <dgm:pt modelId="{7D42A07E-81EB-4D33-8531-7AAE5BA5F549}">
      <dgm:prSet phldrT="[Text]"/>
      <dgm:spPr/>
      <dgm:t>
        <a:bodyPr/>
        <a:lstStyle/>
        <a:p>
          <a:r>
            <a:rPr lang="en-US" dirty="0" smtClean="0"/>
            <a:t>Analog Phones</a:t>
          </a:r>
          <a:endParaRPr lang="en-US" dirty="0"/>
        </a:p>
      </dgm:t>
    </dgm:pt>
    <dgm:pt modelId="{E5130860-6946-40B0-9976-B5A7004206DB}" type="parTrans" cxnId="{A27CA84B-09BE-4CB8-9EE6-F95EA0F1DE5E}">
      <dgm:prSet/>
      <dgm:spPr/>
      <dgm:t>
        <a:bodyPr/>
        <a:lstStyle/>
        <a:p>
          <a:endParaRPr lang="en-US"/>
        </a:p>
      </dgm:t>
    </dgm:pt>
    <dgm:pt modelId="{BFB6E61F-9D04-4FBE-BCE7-9F34D173531A}" type="sibTrans" cxnId="{A27CA84B-09BE-4CB8-9EE6-F95EA0F1DE5E}">
      <dgm:prSet/>
      <dgm:spPr/>
      <dgm:t>
        <a:bodyPr/>
        <a:lstStyle/>
        <a:p>
          <a:endParaRPr lang="en-US"/>
        </a:p>
      </dgm:t>
    </dgm:pt>
    <dgm:pt modelId="{67BDC073-9BEC-45E2-99FD-2963F1982A7B}">
      <dgm:prSet phldrT="[Text]"/>
      <dgm:spPr>
        <a:solidFill>
          <a:schemeClr val="tx2">
            <a:lumMod val="40000"/>
            <a:lumOff val="60000"/>
            <a:alpha val="90000"/>
          </a:schemeClr>
        </a:solidFill>
      </dgm:spPr>
      <dgm:t>
        <a:bodyPr/>
        <a:lstStyle/>
        <a:p>
          <a:r>
            <a:rPr lang="en-US" dirty="0" smtClean="0"/>
            <a:t>By Foot</a:t>
          </a:r>
          <a:endParaRPr lang="en-US" dirty="0"/>
        </a:p>
      </dgm:t>
    </dgm:pt>
    <dgm:pt modelId="{70FE5EA9-0841-40F1-9A13-F84D79A50E07}" type="parTrans" cxnId="{8DCCD437-28D9-479C-A0DA-906F27920434}">
      <dgm:prSet/>
      <dgm:spPr/>
      <dgm:t>
        <a:bodyPr/>
        <a:lstStyle/>
        <a:p>
          <a:endParaRPr lang="en-US"/>
        </a:p>
      </dgm:t>
    </dgm:pt>
    <dgm:pt modelId="{F919F419-370F-465C-A299-F4F0B0A41A19}" type="sibTrans" cxnId="{8DCCD437-28D9-479C-A0DA-906F27920434}">
      <dgm:prSet/>
      <dgm:spPr/>
      <dgm:t>
        <a:bodyPr/>
        <a:lstStyle/>
        <a:p>
          <a:endParaRPr lang="en-US"/>
        </a:p>
      </dgm:t>
    </dgm:pt>
    <dgm:pt modelId="{980349D8-5009-46C8-86B8-43381CB1DADA}">
      <dgm:prSet phldrT="[Text]"/>
      <dgm:spPr/>
      <dgm:t>
        <a:bodyPr/>
        <a:lstStyle/>
        <a:p>
          <a:r>
            <a:rPr lang="en-US" dirty="0" smtClean="0"/>
            <a:t>Voice calls only</a:t>
          </a:r>
          <a:endParaRPr lang="en-US" dirty="0"/>
        </a:p>
      </dgm:t>
    </dgm:pt>
    <dgm:pt modelId="{EBFF658B-9AD2-401E-9574-5D6AD6CF50FB}" type="parTrans" cxnId="{44BF37D3-4F97-4F0D-AE74-F8668819FC5F}">
      <dgm:prSet/>
      <dgm:spPr/>
      <dgm:t>
        <a:bodyPr/>
        <a:lstStyle/>
        <a:p>
          <a:endParaRPr lang="en-US"/>
        </a:p>
      </dgm:t>
    </dgm:pt>
    <dgm:pt modelId="{9343FB12-1A18-4F38-A16E-EACA6F6C87AB}" type="sibTrans" cxnId="{44BF37D3-4F97-4F0D-AE74-F8668819FC5F}">
      <dgm:prSet/>
      <dgm:spPr/>
      <dgm:t>
        <a:bodyPr/>
        <a:lstStyle/>
        <a:p>
          <a:endParaRPr lang="en-US"/>
        </a:p>
      </dgm:t>
    </dgm:pt>
    <dgm:pt modelId="{A9FD4D07-8427-4C9C-AED8-7E50B7E7C6C8}">
      <dgm:prSet phldrT="[Text]"/>
      <dgm:spPr/>
      <dgm:t>
        <a:bodyPr/>
        <a:lstStyle/>
        <a:p>
          <a:r>
            <a:rPr lang="en-US" b="1" dirty="0" smtClean="0">
              <a:effectLst>
                <a:outerShdw blurRad="38100" dist="38100" dir="2700000" algn="tl">
                  <a:srgbClr val="000000">
                    <a:alpha val="43137"/>
                  </a:srgbClr>
                </a:outerShdw>
              </a:effectLst>
            </a:rPr>
            <a:t>Devices</a:t>
          </a:r>
          <a:endParaRPr lang="en-US" b="1" dirty="0">
            <a:effectLst>
              <a:outerShdw blurRad="38100" dist="38100" dir="2700000" algn="tl">
                <a:srgbClr val="000000">
                  <a:alpha val="43137"/>
                </a:srgbClr>
              </a:outerShdw>
            </a:effectLst>
          </a:endParaRPr>
        </a:p>
      </dgm:t>
    </dgm:pt>
    <dgm:pt modelId="{E637C356-7BEE-415F-A062-E3E98D5B3A5D}" type="parTrans" cxnId="{F8F8A3F2-9232-4172-94A4-64B588EFA3BA}">
      <dgm:prSet/>
      <dgm:spPr/>
      <dgm:t>
        <a:bodyPr/>
        <a:lstStyle/>
        <a:p>
          <a:endParaRPr lang="en-US"/>
        </a:p>
      </dgm:t>
    </dgm:pt>
    <dgm:pt modelId="{D3C94489-FD98-4245-987B-79F900099341}" type="sibTrans" cxnId="{F8F8A3F2-9232-4172-94A4-64B588EFA3BA}">
      <dgm:prSet/>
      <dgm:spPr/>
      <dgm:t>
        <a:bodyPr/>
        <a:lstStyle/>
        <a:p>
          <a:endParaRPr lang="en-US"/>
        </a:p>
      </dgm:t>
    </dgm:pt>
    <dgm:pt modelId="{17DE968D-A301-44B8-8494-583766B0F2C4}">
      <dgm:prSet phldrT="[Text]"/>
      <dgm:spPr/>
      <dgm:t>
        <a:bodyPr/>
        <a:lstStyle/>
        <a:p>
          <a:r>
            <a:rPr lang="en-US" b="1" dirty="0" smtClean="0">
              <a:effectLst>
                <a:outerShdw blurRad="38100" dist="38100" dir="2700000" algn="tl">
                  <a:srgbClr val="000000">
                    <a:alpha val="43137"/>
                  </a:srgbClr>
                </a:outerShdw>
              </a:effectLst>
            </a:rPr>
            <a:t>Services</a:t>
          </a:r>
          <a:endParaRPr lang="en-US" b="1" dirty="0">
            <a:effectLst>
              <a:outerShdw blurRad="38100" dist="38100" dir="2700000" algn="tl">
                <a:srgbClr val="000000">
                  <a:alpha val="43137"/>
                </a:srgbClr>
              </a:outerShdw>
            </a:effectLst>
          </a:endParaRPr>
        </a:p>
      </dgm:t>
    </dgm:pt>
    <dgm:pt modelId="{32DD39CA-442A-4C26-8174-0DD59A8299B5}" type="parTrans" cxnId="{F2CD1BAD-3E3B-411A-9E4B-75B5F10A434E}">
      <dgm:prSet/>
      <dgm:spPr/>
      <dgm:t>
        <a:bodyPr/>
        <a:lstStyle/>
        <a:p>
          <a:endParaRPr lang="en-US"/>
        </a:p>
      </dgm:t>
    </dgm:pt>
    <dgm:pt modelId="{641962BA-08CA-4944-B2D1-2711D84603E6}" type="sibTrans" cxnId="{F2CD1BAD-3E3B-411A-9E4B-75B5F10A434E}">
      <dgm:prSet/>
      <dgm:spPr/>
      <dgm:t>
        <a:bodyPr/>
        <a:lstStyle/>
        <a:p>
          <a:endParaRPr lang="en-US"/>
        </a:p>
      </dgm:t>
    </dgm:pt>
    <dgm:pt modelId="{3C551754-757F-47A7-8094-9192A850A204}">
      <dgm:prSet phldrT="[Text]"/>
      <dgm:spPr/>
      <dgm:t>
        <a:bodyPr/>
        <a:lstStyle/>
        <a:p>
          <a:r>
            <a:rPr lang="en-US" b="1" dirty="0" smtClean="0">
              <a:effectLst>
                <a:outerShdw blurRad="38100" dist="38100" dir="2700000" algn="tl">
                  <a:srgbClr val="000000">
                    <a:alpha val="43137"/>
                  </a:srgbClr>
                </a:outerShdw>
              </a:effectLst>
            </a:rPr>
            <a:t>Type</a:t>
          </a:r>
          <a:endParaRPr lang="en-US" b="1" dirty="0">
            <a:effectLst>
              <a:outerShdw blurRad="38100" dist="38100" dir="2700000" algn="tl">
                <a:srgbClr val="000000">
                  <a:alpha val="43137"/>
                </a:srgbClr>
              </a:outerShdw>
            </a:effectLst>
          </a:endParaRPr>
        </a:p>
      </dgm:t>
    </dgm:pt>
    <dgm:pt modelId="{F839A8E0-AEC3-447F-9812-D05E6B13DE01}" type="parTrans" cxnId="{5EDFAFA1-602B-4368-8080-24FED236EB40}">
      <dgm:prSet/>
      <dgm:spPr/>
      <dgm:t>
        <a:bodyPr/>
        <a:lstStyle/>
        <a:p>
          <a:endParaRPr lang="en-US"/>
        </a:p>
      </dgm:t>
    </dgm:pt>
    <dgm:pt modelId="{ADF91816-252F-4524-B1DC-2AAB009E8CAD}" type="sibTrans" cxnId="{5EDFAFA1-602B-4368-8080-24FED236EB40}">
      <dgm:prSet/>
      <dgm:spPr/>
      <dgm:t>
        <a:bodyPr/>
        <a:lstStyle/>
        <a:p>
          <a:endParaRPr lang="en-US"/>
        </a:p>
      </dgm:t>
    </dgm:pt>
    <dgm:pt modelId="{5B4A7D9D-5D6B-464E-AD6D-F6C6460A4780}">
      <dgm:prSet phldrT="[Text]"/>
      <dgm:spPr>
        <a:solidFill>
          <a:schemeClr val="tx2">
            <a:lumMod val="40000"/>
            <a:lumOff val="60000"/>
            <a:alpha val="90000"/>
          </a:schemeClr>
        </a:solidFill>
      </dgm:spPr>
      <dgm:t>
        <a:bodyPr/>
        <a:lstStyle/>
        <a:p>
          <a:r>
            <a:rPr lang="en-US" dirty="0" smtClean="0"/>
            <a:t>Narrow Road</a:t>
          </a:r>
          <a:endParaRPr lang="en-US" dirty="0"/>
        </a:p>
      </dgm:t>
    </dgm:pt>
    <dgm:pt modelId="{5045B5B9-558E-4B7A-9CD4-F4035898CE5A}" type="parTrans" cxnId="{DD272D00-2BD2-4677-99A7-B74C358F919A}">
      <dgm:prSet/>
      <dgm:spPr/>
      <dgm:t>
        <a:bodyPr/>
        <a:lstStyle/>
        <a:p>
          <a:endParaRPr lang="en-US"/>
        </a:p>
      </dgm:t>
    </dgm:pt>
    <dgm:pt modelId="{DC8440A2-3529-40E5-B40A-98561009514D}" type="sibTrans" cxnId="{DD272D00-2BD2-4677-99A7-B74C358F919A}">
      <dgm:prSet/>
      <dgm:spPr/>
      <dgm:t>
        <a:bodyPr/>
        <a:lstStyle/>
        <a:p>
          <a:endParaRPr lang="en-US"/>
        </a:p>
      </dgm:t>
    </dgm:pt>
    <dgm:pt modelId="{A569B170-F672-48BA-9765-16496F2661B9}">
      <dgm:prSet phldrT="[Text]"/>
      <dgm:spPr/>
      <dgm:t>
        <a:bodyPr/>
        <a:lstStyle/>
        <a:p>
          <a:r>
            <a:rPr lang="en-US" dirty="0" smtClean="0"/>
            <a:t>Narrow Band</a:t>
          </a:r>
          <a:endParaRPr lang="en-US" dirty="0"/>
        </a:p>
      </dgm:t>
    </dgm:pt>
    <dgm:pt modelId="{4BF34C9E-ECBB-450D-A053-7ECF342C96AD}" type="parTrans" cxnId="{C0E81854-B472-4A56-BE92-07E6F53DB138}">
      <dgm:prSet/>
      <dgm:spPr/>
      <dgm:t>
        <a:bodyPr/>
        <a:lstStyle/>
        <a:p>
          <a:endParaRPr lang="en-US"/>
        </a:p>
      </dgm:t>
    </dgm:pt>
    <dgm:pt modelId="{CA37BA21-A4A5-44A4-BD9E-65569F8F1311}" type="sibTrans" cxnId="{C0E81854-B472-4A56-BE92-07E6F53DB138}">
      <dgm:prSet/>
      <dgm:spPr/>
      <dgm:t>
        <a:bodyPr/>
        <a:lstStyle/>
        <a:p>
          <a:endParaRPr lang="en-US"/>
        </a:p>
      </dgm:t>
    </dgm:pt>
    <dgm:pt modelId="{965E8285-F19B-4C26-8D6B-50B1A068FA9C}" type="pres">
      <dgm:prSet presAssocID="{F7638C79-2FD5-43E6-A5A9-B6CF5F69D0C2}" presName="Name0" presStyleCnt="0">
        <dgm:presLayoutVars>
          <dgm:chPref val="3"/>
          <dgm:dir/>
          <dgm:animLvl val="lvl"/>
          <dgm:resizeHandles/>
        </dgm:presLayoutVars>
      </dgm:prSet>
      <dgm:spPr/>
      <dgm:t>
        <a:bodyPr/>
        <a:lstStyle/>
        <a:p>
          <a:endParaRPr lang="en-US"/>
        </a:p>
      </dgm:t>
    </dgm:pt>
    <dgm:pt modelId="{B19C5143-1DA6-4C36-9834-056AA7A08F60}" type="pres">
      <dgm:prSet presAssocID="{3C551754-757F-47A7-8094-9192A850A204}" presName="horFlow" presStyleCnt="0"/>
      <dgm:spPr/>
    </dgm:pt>
    <dgm:pt modelId="{64A5A2E0-B384-4117-8724-1546D57AF526}" type="pres">
      <dgm:prSet presAssocID="{3C551754-757F-47A7-8094-9192A850A204}" presName="bigChev" presStyleLbl="node1" presStyleIdx="0" presStyleCnt="3"/>
      <dgm:spPr/>
      <dgm:t>
        <a:bodyPr/>
        <a:lstStyle/>
        <a:p>
          <a:endParaRPr lang="en-US"/>
        </a:p>
      </dgm:t>
    </dgm:pt>
    <dgm:pt modelId="{EA990750-A598-40EA-BF7F-145300C55BA9}" type="pres">
      <dgm:prSet presAssocID="{5045B5B9-558E-4B7A-9CD4-F4035898CE5A}" presName="parTrans" presStyleCnt="0"/>
      <dgm:spPr/>
    </dgm:pt>
    <dgm:pt modelId="{EC01228F-C6F8-4D02-B4E3-D0EA348F00C1}" type="pres">
      <dgm:prSet presAssocID="{5B4A7D9D-5D6B-464E-AD6D-F6C6460A4780}" presName="node" presStyleLbl="alignAccFollowNode1" presStyleIdx="0" presStyleCnt="6" custScaleX="147672">
        <dgm:presLayoutVars>
          <dgm:bulletEnabled val="1"/>
        </dgm:presLayoutVars>
      </dgm:prSet>
      <dgm:spPr/>
      <dgm:t>
        <a:bodyPr/>
        <a:lstStyle/>
        <a:p>
          <a:endParaRPr lang="en-US"/>
        </a:p>
      </dgm:t>
    </dgm:pt>
    <dgm:pt modelId="{BFEF3406-543E-4846-9C0A-F3F502EABC13}" type="pres">
      <dgm:prSet presAssocID="{DC8440A2-3529-40E5-B40A-98561009514D}" presName="sibTrans" presStyleCnt="0"/>
      <dgm:spPr/>
    </dgm:pt>
    <dgm:pt modelId="{EF603481-8514-464E-B03A-A55A77A3AB93}" type="pres">
      <dgm:prSet presAssocID="{A569B170-F672-48BA-9765-16496F2661B9}" presName="node" presStyleLbl="alignAccFollowNode1" presStyleIdx="1" presStyleCnt="6" custScaleX="148697">
        <dgm:presLayoutVars>
          <dgm:bulletEnabled val="1"/>
        </dgm:presLayoutVars>
      </dgm:prSet>
      <dgm:spPr/>
      <dgm:t>
        <a:bodyPr/>
        <a:lstStyle/>
        <a:p>
          <a:endParaRPr lang="en-US"/>
        </a:p>
      </dgm:t>
    </dgm:pt>
    <dgm:pt modelId="{3DAA9C39-2345-497E-BE46-C5C7DB74E7ED}" type="pres">
      <dgm:prSet presAssocID="{3C551754-757F-47A7-8094-9192A850A204}" presName="vSp" presStyleCnt="0"/>
      <dgm:spPr/>
    </dgm:pt>
    <dgm:pt modelId="{01216C0A-8E44-4EE8-A361-3D445D3D7FEE}" type="pres">
      <dgm:prSet presAssocID="{17DE968D-A301-44B8-8494-583766B0F2C4}" presName="horFlow" presStyleCnt="0"/>
      <dgm:spPr/>
    </dgm:pt>
    <dgm:pt modelId="{45E35926-3D82-49E9-AEDA-889BCA7244F4}" type="pres">
      <dgm:prSet presAssocID="{17DE968D-A301-44B8-8494-583766B0F2C4}" presName="bigChev" presStyleLbl="node1" presStyleIdx="1" presStyleCnt="3"/>
      <dgm:spPr/>
      <dgm:t>
        <a:bodyPr/>
        <a:lstStyle/>
        <a:p>
          <a:endParaRPr lang="en-US"/>
        </a:p>
      </dgm:t>
    </dgm:pt>
    <dgm:pt modelId="{D2AA6001-E764-46B4-AA9A-9C467577E229}" type="pres">
      <dgm:prSet presAssocID="{C7E9B735-B02F-4276-ADB8-F96B5DC74CE4}" presName="parTrans" presStyleCnt="0"/>
      <dgm:spPr/>
    </dgm:pt>
    <dgm:pt modelId="{3053680F-92E7-4908-AE93-7E491C10FC25}" type="pres">
      <dgm:prSet presAssocID="{7588AE66-C3C2-4759-8052-822E309C4C14}" presName="node" presStyleLbl="alignAccFollowNode1" presStyleIdx="2" presStyleCnt="6" custScaleX="147672">
        <dgm:presLayoutVars>
          <dgm:bulletEnabled val="1"/>
        </dgm:presLayoutVars>
      </dgm:prSet>
      <dgm:spPr/>
      <dgm:t>
        <a:bodyPr/>
        <a:lstStyle/>
        <a:p>
          <a:endParaRPr lang="en-US"/>
        </a:p>
      </dgm:t>
    </dgm:pt>
    <dgm:pt modelId="{DC561AA3-82F4-4235-9BC1-94E6837701DF}" type="pres">
      <dgm:prSet presAssocID="{CDA368E5-2754-4125-9FD8-49E32713CD38}" presName="sibTrans" presStyleCnt="0"/>
      <dgm:spPr/>
    </dgm:pt>
    <dgm:pt modelId="{25C3E1C3-C6AC-4DB0-A888-FF848A135239}" type="pres">
      <dgm:prSet presAssocID="{980349D8-5009-46C8-86B8-43381CB1DADA}" presName="node" presStyleLbl="alignAccFollowNode1" presStyleIdx="3" presStyleCnt="6" custScaleX="148697">
        <dgm:presLayoutVars>
          <dgm:bulletEnabled val="1"/>
        </dgm:presLayoutVars>
      </dgm:prSet>
      <dgm:spPr/>
      <dgm:t>
        <a:bodyPr/>
        <a:lstStyle/>
        <a:p>
          <a:endParaRPr lang="en-US"/>
        </a:p>
      </dgm:t>
    </dgm:pt>
    <dgm:pt modelId="{4EA97B90-9E4B-4982-A411-B1662E732B04}" type="pres">
      <dgm:prSet presAssocID="{17DE968D-A301-44B8-8494-583766B0F2C4}" presName="vSp" presStyleCnt="0"/>
      <dgm:spPr/>
    </dgm:pt>
    <dgm:pt modelId="{AF95E97E-AEAF-4465-93D5-6429C3F52760}" type="pres">
      <dgm:prSet presAssocID="{A9FD4D07-8427-4C9C-AED8-7E50B7E7C6C8}" presName="horFlow" presStyleCnt="0"/>
      <dgm:spPr/>
    </dgm:pt>
    <dgm:pt modelId="{97245536-0A7F-47B4-AFE4-9AA0AABB0E1D}" type="pres">
      <dgm:prSet presAssocID="{A9FD4D07-8427-4C9C-AED8-7E50B7E7C6C8}" presName="bigChev" presStyleLbl="node1" presStyleIdx="2" presStyleCnt="3"/>
      <dgm:spPr/>
      <dgm:t>
        <a:bodyPr/>
        <a:lstStyle/>
        <a:p>
          <a:endParaRPr lang="en-US"/>
        </a:p>
      </dgm:t>
    </dgm:pt>
    <dgm:pt modelId="{2B6E1114-9005-4AEF-84CD-9A8FD72CABDC}" type="pres">
      <dgm:prSet presAssocID="{70FE5EA9-0841-40F1-9A13-F84D79A50E07}" presName="parTrans" presStyleCnt="0"/>
      <dgm:spPr/>
    </dgm:pt>
    <dgm:pt modelId="{69ED7489-7323-4926-9689-BD1D8B39697A}" type="pres">
      <dgm:prSet presAssocID="{67BDC073-9BEC-45E2-99FD-2963F1982A7B}" presName="node" presStyleLbl="alignAccFollowNode1" presStyleIdx="4" presStyleCnt="6" custScaleX="147672">
        <dgm:presLayoutVars>
          <dgm:bulletEnabled val="1"/>
        </dgm:presLayoutVars>
      </dgm:prSet>
      <dgm:spPr/>
      <dgm:t>
        <a:bodyPr/>
        <a:lstStyle/>
        <a:p>
          <a:endParaRPr lang="en-US"/>
        </a:p>
      </dgm:t>
    </dgm:pt>
    <dgm:pt modelId="{454927E2-4DD8-4601-BF34-AF190B682CDB}" type="pres">
      <dgm:prSet presAssocID="{F919F419-370F-465C-A299-F4F0B0A41A19}" presName="sibTrans" presStyleCnt="0"/>
      <dgm:spPr/>
    </dgm:pt>
    <dgm:pt modelId="{9601A5D9-8FEF-4CA4-BC28-5E276D6654DE}" type="pres">
      <dgm:prSet presAssocID="{7D42A07E-81EB-4D33-8531-7AAE5BA5F549}" presName="node" presStyleLbl="alignAccFollowNode1" presStyleIdx="5" presStyleCnt="6" custScaleX="148697">
        <dgm:presLayoutVars>
          <dgm:bulletEnabled val="1"/>
        </dgm:presLayoutVars>
      </dgm:prSet>
      <dgm:spPr/>
      <dgm:t>
        <a:bodyPr/>
        <a:lstStyle/>
        <a:p>
          <a:endParaRPr lang="en-US"/>
        </a:p>
      </dgm:t>
    </dgm:pt>
  </dgm:ptLst>
  <dgm:cxnLst>
    <dgm:cxn modelId="{BF0834E4-1AA4-4BBE-9686-B6021094C1B6}" type="presOf" srcId="{A569B170-F672-48BA-9765-16496F2661B9}" destId="{EF603481-8514-464E-B03A-A55A77A3AB93}" srcOrd="0" destOrd="0" presId="urn:microsoft.com/office/officeart/2005/8/layout/lProcess3"/>
    <dgm:cxn modelId="{8100D558-40A5-48FE-A6CB-2221BA7AF77F}" type="presOf" srcId="{7588AE66-C3C2-4759-8052-822E309C4C14}" destId="{3053680F-92E7-4908-AE93-7E491C10FC25}" srcOrd="0" destOrd="0" presId="urn:microsoft.com/office/officeart/2005/8/layout/lProcess3"/>
    <dgm:cxn modelId="{8DCCD437-28D9-479C-A0DA-906F27920434}" srcId="{A9FD4D07-8427-4C9C-AED8-7E50B7E7C6C8}" destId="{67BDC073-9BEC-45E2-99FD-2963F1982A7B}" srcOrd="0" destOrd="0" parTransId="{70FE5EA9-0841-40F1-9A13-F84D79A50E07}" sibTransId="{F919F419-370F-465C-A299-F4F0B0A41A19}"/>
    <dgm:cxn modelId="{F7A9BCDE-B021-4375-B62E-F1200E92EA5D}" srcId="{17DE968D-A301-44B8-8494-583766B0F2C4}" destId="{7588AE66-C3C2-4759-8052-822E309C4C14}" srcOrd="0" destOrd="0" parTransId="{C7E9B735-B02F-4276-ADB8-F96B5DC74CE4}" sibTransId="{CDA368E5-2754-4125-9FD8-49E32713CD38}"/>
    <dgm:cxn modelId="{E06FC1C7-A17E-4F9D-8925-A3FCE4A48A9F}" type="presOf" srcId="{5B4A7D9D-5D6B-464E-AD6D-F6C6460A4780}" destId="{EC01228F-C6F8-4D02-B4E3-D0EA348F00C1}" srcOrd="0" destOrd="0" presId="urn:microsoft.com/office/officeart/2005/8/layout/lProcess3"/>
    <dgm:cxn modelId="{A27CA84B-09BE-4CB8-9EE6-F95EA0F1DE5E}" srcId="{A9FD4D07-8427-4C9C-AED8-7E50B7E7C6C8}" destId="{7D42A07E-81EB-4D33-8531-7AAE5BA5F549}" srcOrd="1" destOrd="0" parTransId="{E5130860-6946-40B0-9976-B5A7004206DB}" sibTransId="{BFB6E61F-9D04-4FBE-BCE7-9F34D173531A}"/>
    <dgm:cxn modelId="{DADD5D9D-873D-409D-8A78-4C671A3E79A2}" type="presOf" srcId="{3C551754-757F-47A7-8094-9192A850A204}" destId="{64A5A2E0-B384-4117-8724-1546D57AF526}" srcOrd="0" destOrd="0" presId="urn:microsoft.com/office/officeart/2005/8/layout/lProcess3"/>
    <dgm:cxn modelId="{0494B49F-F95B-47D9-A200-D40293F98BD5}" type="presOf" srcId="{F7638C79-2FD5-43E6-A5A9-B6CF5F69D0C2}" destId="{965E8285-F19B-4C26-8D6B-50B1A068FA9C}" srcOrd="0" destOrd="0" presId="urn:microsoft.com/office/officeart/2005/8/layout/lProcess3"/>
    <dgm:cxn modelId="{C39B089C-B278-4726-B7B8-938D3ECC02BE}" type="presOf" srcId="{980349D8-5009-46C8-86B8-43381CB1DADA}" destId="{25C3E1C3-C6AC-4DB0-A888-FF848A135239}" srcOrd="0" destOrd="0" presId="urn:microsoft.com/office/officeart/2005/8/layout/lProcess3"/>
    <dgm:cxn modelId="{DD272D00-2BD2-4677-99A7-B74C358F919A}" srcId="{3C551754-757F-47A7-8094-9192A850A204}" destId="{5B4A7D9D-5D6B-464E-AD6D-F6C6460A4780}" srcOrd="0" destOrd="0" parTransId="{5045B5B9-558E-4B7A-9CD4-F4035898CE5A}" sibTransId="{DC8440A2-3529-40E5-B40A-98561009514D}"/>
    <dgm:cxn modelId="{44BF37D3-4F97-4F0D-AE74-F8668819FC5F}" srcId="{17DE968D-A301-44B8-8494-583766B0F2C4}" destId="{980349D8-5009-46C8-86B8-43381CB1DADA}" srcOrd="1" destOrd="0" parTransId="{EBFF658B-9AD2-401E-9574-5D6AD6CF50FB}" sibTransId="{9343FB12-1A18-4F38-A16E-EACA6F6C87AB}"/>
    <dgm:cxn modelId="{D49A7200-E486-408B-A2AB-4FE8F425B67A}" type="presOf" srcId="{A9FD4D07-8427-4C9C-AED8-7E50B7E7C6C8}" destId="{97245536-0A7F-47B4-AFE4-9AA0AABB0E1D}" srcOrd="0" destOrd="0" presId="urn:microsoft.com/office/officeart/2005/8/layout/lProcess3"/>
    <dgm:cxn modelId="{0FE35387-B068-44B8-AF2E-763104704FDC}" type="presOf" srcId="{67BDC073-9BEC-45E2-99FD-2963F1982A7B}" destId="{69ED7489-7323-4926-9689-BD1D8B39697A}" srcOrd="0" destOrd="0" presId="urn:microsoft.com/office/officeart/2005/8/layout/lProcess3"/>
    <dgm:cxn modelId="{DAA2F91F-4BE6-4244-82C4-1DE7E8FE81B8}" type="presOf" srcId="{17DE968D-A301-44B8-8494-583766B0F2C4}" destId="{45E35926-3D82-49E9-AEDA-889BCA7244F4}" srcOrd="0" destOrd="0" presId="urn:microsoft.com/office/officeart/2005/8/layout/lProcess3"/>
    <dgm:cxn modelId="{C0E81854-B472-4A56-BE92-07E6F53DB138}" srcId="{3C551754-757F-47A7-8094-9192A850A204}" destId="{A569B170-F672-48BA-9765-16496F2661B9}" srcOrd="1" destOrd="0" parTransId="{4BF34C9E-ECBB-450D-A053-7ECF342C96AD}" sibTransId="{CA37BA21-A4A5-44A4-BD9E-65569F8F1311}"/>
    <dgm:cxn modelId="{F2CD1BAD-3E3B-411A-9E4B-75B5F10A434E}" srcId="{F7638C79-2FD5-43E6-A5A9-B6CF5F69D0C2}" destId="{17DE968D-A301-44B8-8494-583766B0F2C4}" srcOrd="1" destOrd="0" parTransId="{32DD39CA-442A-4C26-8174-0DD59A8299B5}" sibTransId="{641962BA-08CA-4944-B2D1-2711D84603E6}"/>
    <dgm:cxn modelId="{5EDFAFA1-602B-4368-8080-24FED236EB40}" srcId="{F7638C79-2FD5-43E6-A5A9-B6CF5F69D0C2}" destId="{3C551754-757F-47A7-8094-9192A850A204}" srcOrd="0" destOrd="0" parTransId="{F839A8E0-AEC3-447F-9812-D05E6B13DE01}" sibTransId="{ADF91816-252F-4524-B1DC-2AAB009E8CAD}"/>
    <dgm:cxn modelId="{B7148C9A-1ACA-4065-B92B-B47F4C445765}" type="presOf" srcId="{7D42A07E-81EB-4D33-8531-7AAE5BA5F549}" destId="{9601A5D9-8FEF-4CA4-BC28-5E276D6654DE}" srcOrd="0" destOrd="0" presId="urn:microsoft.com/office/officeart/2005/8/layout/lProcess3"/>
    <dgm:cxn modelId="{F8F8A3F2-9232-4172-94A4-64B588EFA3BA}" srcId="{F7638C79-2FD5-43E6-A5A9-B6CF5F69D0C2}" destId="{A9FD4D07-8427-4C9C-AED8-7E50B7E7C6C8}" srcOrd="2" destOrd="0" parTransId="{E637C356-7BEE-415F-A062-E3E98D5B3A5D}" sibTransId="{D3C94489-FD98-4245-987B-79F900099341}"/>
    <dgm:cxn modelId="{A6FEA148-9CEC-4D8B-8CA4-6B1D7B0984F5}" type="presParOf" srcId="{965E8285-F19B-4C26-8D6B-50B1A068FA9C}" destId="{B19C5143-1DA6-4C36-9834-056AA7A08F60}" srcOrd="0" destOrd="0" presId="urn:microsoft.com/office/officeart/2005/8/layout/lProcess3"/>
    <dgm:cxn modelId="{95376A68-BC60-485F-946B-8C824C58079F}" type="presParOf" srcId="{B19C5143-1DA6-4C36-9834-056AA7A08F60}" destId="{64A5A2E0-B384-4117-8724-1546D57AF526}" srcOrd="0" destOrd="0" presId="urn:microsoft.com/office/officeart/2005/8/layout/lProcess3"/>
    <dgm:cxn modelId="{4E518213-0BB1-4B24-8632-21694B969E81}" type="presParOf" srcId="{B19C5143-1DA6-4C36-9834-056AA7A08F60}" destId="{EA990750-A598-40EA-BF7F-145300C55BA9}" srcOrd="1" destOrd="0" presId="urn:microsoft.com/office/officeart/2005/8/layout/lProcess3"/>
    <dgm:cxn modelId="{F59C0B2A-8D30-4172-A879-2FB9AEB33E6D}" type="presParOf" srcId="{B19C5143-1DA6-4C36-9834-056AA7A08F60}" destId="{EC01228F-C6F8-4D02-B4E3-D0EA348F00C1}" srcOrd="2" destOrd="0" presId="urn:microsoft.com/office/officeart/2005/8/layout/lProcess3"/>
    <dgm:cxn modelId="{FD013F04-07CA-4C7C-97E5-1FE51276B7EA}" type="presParOf" srcId="{B19C5143-1DA6-4C36-9834-056AA7A08F60}" destId="{BFEF3406-543E-4846-9C0A-F3F502EABC13}" srcOrd="3" destOrd="0" presId="urn:microsoft.com/office/officeart/2005/8/layout/lProcess3"/>
    <dgm:cxn modelId="{E06677AA-6F24-4815-915C-2641AC3E10B5}" type="presParOf" srcId="{B19C5143-1DA6-4C36-9834-056AA7A08F60}" destId="{EF603481-8514-464E-B03A-A55A77A3AB93}" srcOrd="4" destOrd="0" presId="urn:microsoft.com/office/officeart/2005/8/layout/lProcess3"/>
    <dgm:cxn modelId="{50ACFF5B-874A-4F29-A37B-F39835DDEAA6}" type="presParOf" srcId="{965E8285-F19B-4C26-8D6B-50B1A068FA9C}" destId="{3DAA9C39-2345-497E-BE46-C5C7DB74E7ED}" srcOrd="1" destOrd="0" presId="urn:microsoft.com/office/officeart/2005/8/layout/lProcess3"/>
    <dgm:cxn modelId="{ADF2515F-B9A5-41B0-8607-DCA909C64BFF}" type="presParOf" srcId="{965E8285-F19B-4C26-8D6B-50B1A068FA9C}" destId="{01216C0A-8E44-4EE8-A361-3D445D3D7FEE}" srcOrd="2" destOrd="0" presId="urn:microsoft.com/office/officeart/2005/8/layout/lProcess3"/>
    <dgm:cxn modelId="{02C78E09-2F78-4FF5-A8C9-E47763EFDCF3}" type="presParOf" srcId="{01216C0A-8E44-4EE8-A361-3D445D3D7FEE}" destId="{45E35926-3D82-49E9-AEDA-889BCA7244F4}" srcOrd="0" destOrd="0" presId="urn:microsoft.com/office/officeart/2005/8/layout/lProcess3"/>
    <dgm:cxn modelId="{329C9E6D-DFF8-440E-8F27-446641C22BA1}" type="presParOf" srcId="{01216C0A-8E44-4EE8-A361-3D445D3D7FEE}" destId="{D2AA6001-E764-46B4-AA9A-9C467577E229}" srcOrd="1" destOrd="0" presId="urn:microsoft.com/office/officeart/2005/8/layout/lProcess3"/>
    <dgm:cxn modelId="{D43034F7-F8F3-44DB-81ED-0B229E82198F}" type="presParOf" srcId="{01216C0A-8E44-4EE8-A361-3D445D3D7FEE}" destId="{3053680F-92E7-4908-AE93-7E491C10FC25}" srcOrd="2" destOrd="0" presId="urn:microsoft.com/office/officeart/2005/8/layout/lProcess3"/>
    <dgm:cxn modelId="{1CAFB5EF-613B-4EE3-B92E-2BB51130EAD4}" type="presParOf" srcId="{01216C0A-8E44-4EE8-A361-3D445D3D7FEE}" destId="{DC561AA3-82F4-4235-9BC1-94E6837701DF}" srcOrd="3" destOrd="0" presId="urn:microsoft.com/office/officeart/2005/8/layout/lProcess3"/>
    <dgm:cxn modelId="{D0F59E26-2169-4AB8-8261-A251A3024914}" type="presParOf" srcId="{01216C0A-8E44-4EE8-A361-3D445D3D7FEE}" destId="{25C3E1C3-C6AC-4DB0-A888-FF848A135239}" srcOrd="4" destOrd="0" presId="urn:microsoft.com/office/officeart/2005/8/layout/lProcess3"/>
    <dgm:cxn modelId="{6A5DB71F-46E0-4E53-8890-A4D97B709AD2}" type="presParOf" srcId="{965E8285-F19B-4C26-8D6B-50B1A068FA9C}" destId="{4EA97B90-9E4B-4982-A411-B1662E732B04}" srcOrd="3" destOrd="0" presId="urn:microsoft.com/office/officeart/2005/8/layout/lProcess3"/>
    <dgm:cxn modelId="{FEA23BD2-E79E-4C25-A859-DDBE369EF96E}" type="presParOf" srcId="{965E8285-F19B-4C26-8D6B-50B1A068FA9C}" destId="{AF95E97E-AEAF-4465-93D5-6429C3F52760}" srcOrd="4" destOrd="0" presId="urn:microsoft.com/office/officeart/2005/8/layout/lProcess3"/>
    <dgm:cxn modelId="{8F91A930-9D21-4909-BAED-8A9869163A93}" type="presParOf" srcId="{AF95E97E-AEAF-4465-93D5-6429C3F52760}" destId="{97245536-0A7F-47B4-AFE4-9AA0AABB0E1D}" srcOrd="0" destOrd="0" presId="urn:microsoft.com/office/officeart/2005/8/layout/lProcess3"/>
    <dgm:cxn modelId="{AAF7AB53-7E3D-4215-B406-70274986FF0E}" type="presParOf" srcId="{AF95E97E-AEAF-4465-93D5-6429C3F52760}" destId="{2B6E1114-9005-4AEF-84CD-9A8FD72CABDC}" srcOrd="1" destOrd="0" presId="urn:microsoft.com/office/officeart/2005/8/layout/lProcess3"/>
    <dgm:cxn modelId="{49E47028-AD31-43A7-A07B-5301130C1EFA}" type="presParOf" srcId="{AF95E97E-AEAF-4465-93D5-6429C3F52760}" destId="{69ED7489-7323-4926-9689-BD1D8B39697A}" srcOrd="2" destOrd="0" presId="urn:microsoft.com/office/officeart/2005/8/layout/lProcess3"/>
    <dgm:cxn modelId="{0E98C7B0-4DCF-4C62-82A8-A81F41354B9C}" type="presParOf" srcId="{AF95E97E-AEAF-4465-93D5-6429C3F52760}" destId="{454927E2-4DD8-4601-BF34-AF190B682CDB}" srcOrd="3" destOrd="0" presId="urn:microsoft.com/office/officeart/2005/8/layout/lProcess3"/>
    <dgm:cxn modelId="{760E4F8F-432F-4931-949B-E41AB117EC36}" type="presParOf" srcId="{AF95E97E-AEAF-4465-93D5-6429C3F52760}" destId="{9601A5D9-8FEF-4CA4-BC28-5E276D6654DE}" srcOrd="4"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638C79-2FD5-43E6-A5A9-B6CF5F69D0C2}"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n-US"/>
        </a:p>
      </dgm:t>
    </dgm:pt>
    <dgm:pt modelId="{7588AE66-C3C2-4759-8052-822E309C4C14}">
      <dgm:prSet phldrT="[Text]"/>
      <dgm:spPr/>
      <dgm:t>
        <a:bodyPr/>
        <a:lstStyle/>
        <a:p>
          <a:r>
            <a:rPr lang="en-US" dirty="0" smtClean="0"/>
            <a:t>Speed Travel</a:t>
          </a:r>
          <a:endParaRPr lang="en-US" dirty="0"/>
        </a:p>
      </dgm:t>
    </dgm:pt>
    <dgm:pt modelId="{C7E9B735-B02F-4276-ADB8-F96B5DC74CE4}" type="parTrans" cxnId="{F7A9BCDE-B021-4375-B62E-F1200E92EA5D}">
      <dgm:prSet/>
      <dgm:spPr/>
      <dgm:t>
        <a:bodyPr/>
        <a:lstStyle/>
        <a:p>
          <a:endParaRPr lang="en-US"/>
        </a:p>
      </dgm:t>
    </dgm:pt>
    <dgm:pt modelId="{CDA368E5-2754-4125-9FD8-49E32713CD38}" type="sibTrans" cxnId="{F7A9BCDE-B021-4375-B62E-F1200E92EA5D}">
      <dgm:prSet/>
      <dgm:spPr/>
      <dgm:t>
        <a:bodyPr/>
        <a:lstStyle/>
        <a:p>
          <a:endParaRPr lang="en-US"/>
        </a:p>
      </dgm:t>
    </dgm:pt>
    <dgm:pt modelId="{7D42A07E-81EB-4D33-8531-7AAE5BA5F549}">
      <dgm:prSet phldrT="[Text]"/>
      <dgm:spPr/>
      <dgm:t>
        <a:bodyPr/>
        <a:lstStyle/>
        <a:p>
          <a:r>
            <a:rPr lang="en-US" dirty="0" smtClean="0"/>
            <a:t>Digital phones</a:t>
          </a:r>
          <a:endParaRPr lang="en-US" dirty="0"/>
        </a:p>
      </dgm:t>
    </dgm:pt>
    <dgm:pt modelId="{E5130860-6946-40B0-9976-B5A7004206DB}" type="parTrans" cxnId="{A27CA84B-09BE-4CB8-9EE6-F95EA0F1DE5E}">
      <dgm:prSet/>
      <dgm:spPr/>
      <dgm:t>
        <a:bodyPr/>
        <a:lstStyle/>
        <a:p>
          <a:endParaRPr lang="en-US"/>
        </a:p>
      </dgm:t>
    </dgm:pt>
    <dgm:pt modelId="{BFB6E61F-9D04-4FBE-BCE7-9F34D173531A}" type="sibTrans" cxnId="{A27CA84B-09BE-4CB8-9EE6-F95EA0F1DE5E}">
      <dgm:prSet/>
      <dgm:spPr/>
      <dgm:t>
        <a:bodyPr/>
        <a:lstStyle/>
        <a:p>
          <a:endParaRPr lang="en-US"/>
        </a:p>
      </dgm:t>
    </dgm:pt>
    <dgm:pt modelId="{67BDC073-9BEC-45E2-99FD-2963F1982A7B}">
      <dgm:prSet phldrT="[Text]"/>
      <dgm:spPr/>
      <dgm:t>
        <a:bodyPr/>
        <a:lstStyle/>
        <a:p>
          <a:r>
            <a:rPr lang="en-US" dirty="0" smtClean="0"/>
            <a:t>Cart/ Vehicle</a:t>
          </a:r>
          <a:endParaRPr lang="en-US" dirty="0"/>
        </a:p>
      </dgm:t>
    </dgm:pt>
    <dgm:pt modelId="{70FE5EA9-0841-40F1-9A13-F84D79A50E07}" type="parTrans" cxnId="{8DCCD437-28D9-479C-A0DA-906F27920434}">
      <dgm:prSet/>
      <dgm:spPr/>
      <dgm:t>
        <a:bodyPr/>
        <a:lstStyle/>
        <a:p>
          <a:endParaRPr lang="en-US"/>
        </a:p>
      </dgm:t>
    </dgm:pt>
    <dgm:pt modelId="{F919F419-370F-465C-A299-F4F0B0A41A19}" type="sibTrans" cxnId="{8DCCD437-28D9-479C-A0DA-906F27920434}">
      <dgm:prSet/>
      <dgm:spPr/>
      <dgm:t>
        <a:bodyPr/>
        <a:lstStyle/>
        <a:p>
          <a:endParaRPr lang="en-US"/>
        </a:p>
      </dgm:t>
    </dgm:pt>
    <dgm:pt modelId="{980349D8-5009-46C8-86B8-43381CB1DADA}">
      <dgm:prSet phldrT="[Text]"/>
      <dgm:spPr/>
      <dgm:t>
        <a:bodyPr/>
        <a:lstStyle/>
        <a:p>
          <a:r>
            <a:rPr lang="en-US" dirty="0" smtClean="0"/>
            <a:t>Voice/ SMS</a:t>
          </a:r>
          <a:endParaRPr lang="en-US" dirty="0"/>
        </a:p>
      </dgm:t>
    </dgm:pt>
    <dgm:pt modelId="{EBFF658B-9AD2-401E-9574-5D6AD6CF50FB}" type="parTrans" cxnId="{44BF37D3-4F97-4F0D-AE74-F8668819FC5F}">
      <dgm:prSet/>
      <dgm:spPr/>
      <dgm:t>
        <a:bodyPr/>
        <a:lstStyle/>
        <a:p>
          <a:endParaRPr lang="en-US"/>
        </a:p>
      </dgm:t>
    </dgm:pt>
    <dgm:pt modelId="{9343FB12-1A18-4F38-A16E-EACA6F6C87AB}" type="sibTrans" cxnId="{44BF37D3-4F97-4F0D-AE74-F8668819FC5F}">
      <dgm:prSet/>
      <dgm:spPr/>
      <dgm:t>
        <a:bodyPr/>
        <a:lstStyle/>
        <a:p>
          <a:endParaRPr lang="en-US"/>
        </a:p>
      </dgm:t>
    </dgm:pt>
    <dgm:pt modelId="{A9FD4D07-8427-4C9C-AED8-7E50B7E7C6C8}">
      <dgm:prSet phldrT="[Text]"/>
      <dgm:spPr/>
      <dgm:t>
        <a:bodyPr/>
        <a:lstStyle/>
        <a:p>
          <a:r>
            <a:rPr lang="en-US" b="1" dirty="0" smtClean="0">
              <a:effectLst>
                <a:outerShdw blurRad="38100" dist="38100" dir="2700000" algn="tl">
                  <a:srgbClr val="000000">
                    <a:alpha val="43137"/>
                  </a:srgbClr>
                </a:outerShdw>
              </a:effectLst>
            </a:rPr>
            <a:t>Devices</a:t>
          </a:r>
          <a:endParaRPr lang="en-US" b="1" dirty="0">
            <a:effectLst>
              <a:outerShdw blurRad="38100" dist="38100" dir="2700000" algn="tl">
                <a:srgbClr val="000000">
                  <a:alpha val="43137"/>
                </a:srgbClr>
              </a:outerShdw>
            </a:effectLst>
          </a:endParaRPr>
        </a:p>
      </dgm:t>
    </dgm:pt>
    <dgm:pt modelId="{E637C356-7BEE-415F-A062-E3E98D5B3A5D}" type="parTrans" cxnId="{F8F8A3F2-9232-4172-94A4-64B588EFA3BA}">
      <dgm:prSet/>
      <dgm:spPr/>
      <dgm:t>
        <a:bodyPr/>
        <a:lstStyle/>
        <a:p>
          <a:endParaRPr lang="en-US"/>
        </a:p>
      </dgm:t>
    </dgm:pt>
    <dgm:pt modelId="{D3C94489-FD98-4245-987B-79F900099341}" type="sibTrans" cxnId="{F8F8A3F2-9232-4172-94A4-64B588EFA3BA}">
      <dgm:prSet/>
      <dgm:spPr/>
      <dgm:t>
        <a:bodyPr/>
        <a:lstStyle/>
        <a:p>
          <a:endParaRPr lang="en-US"/>
        </a:p>
      </dgm:t>
    </dgm:pt>
    <dgm:pt modelId="{17DE968D-A301-44B8-8494-583766B0F2C4}">
      <dgm:prSet phldrT="[Text]"/>
      <dgm:spPr/>
      <dgm:t>
        <a:bodyPr/>
        <a:lstStyle/>
        <a:p>
          <a:r>
            <a:rPr lang="en-US" b="1" dirty="0" smtClean="0">
              <a:effectLst>
                <a:outerShdw blurRad="38100" dist="38100" dir="2700000" algn="tl">
                  <a:srgbClr val="000000">
                    <a:alpha val="43137"/>
                  </a:srgbClr>
                </a:outerShdw>
              </a:effectLst>
            </a:rPr>
            <a:t>Services</a:t>
          </a:r>
          <a:endParaRPr lang="en-US" b="1" dirty="0">
            <a:effectLst>
              <a:outerShdw blurRad="38100" dist="38100" dir="2700000" algn="tl">
                <a:srgbClr val="000000">
                  <a:alpha val="43137"/>
                </a:srgbClr>
              </a:outerShdw>
            </a:effectLst>
          </a:endParaRPr>
        </a:p>
      </dgm:t>
    </dgm:pt>
    <dgm:pt modelId="{32DD39CA-442A-4C26-8174-0DD59A8299B5}" type="parTrans" cxnId="{F2CD1BAD-3E3B-411A-9E4B-75B5F10A434E}">
      <dgm:prSet/>
      <dgm:spPr/>
      <dgm:t>
        <a:bodyPr/>
        <a:lstStyle/>
        <a:p>
          <a:endParaRPr lang="en-US"/>
        </a:p>
      </dgm:t>
    </dgm:pt>
    <dgm:pt modelId="{641962BA-08CA-4944-B2D1-2711D84603E6}" type="sibTrans" cxnId="{F2CD1BAD-3E3B-411A-9E4B-75B5F10A434E}">
      <dgm:prSet/>
      <dgm:spPr/>
      <dgm:t>
        <a:bodyPr/>
        <a:lstStyle/>
        <a:p>
          <a:endParaRPr lang="en-US"/>
        </a:p>
      </dgm:t>
    </dgm:pt>
    <dgm:pt modelId="{3C551754-757F-47A7-8094-9192A850A204}">
      <dgm:prSet phldrT="[Text]"/>
      <dgm:spPr/>
      <dgm:t>
        <a:bodyPr/>
        <a:lstStyle/>
        <a:p>
          <a:r>
            <a:rPr lang="en-US" b="1" dirty="0" smtClean="0">
              <a:effectLst>
                <a:outerShdw blurRad="38100" dist="38100" dir="2700000" algn="tl">
                  <a:srgbClr val="000000">
                    <a:alpha val="43137"/>
                  </a:srgbClr>
                </a:outerShdw>
              </a:effectLst>
            </a:rPr>
            <a:t>Type</a:t>
          </a:r>
          <a:endParaRPr lang="en-US" b="1" dirty="0">
            <a:effectLst>
              <a:outerShdw blurRad="38100" dist="38100" dir="2700000" algn="tl">
                <a:srgbClr val="000000">
                  <a:alpha val="43137"/>
                </a:srgbClr>
              </a:outerShdw>
            </a:effectLst>
          </a:endParaRPr>
        </a:p>
      </dgm:t>
    </dgm:pt>
    <dgm:pt modelId="{F839A8E0-AEC3-447F-9812-D05E6B13DE01}" type="parTrans" cxnId="{5EDFAFA1-602B-4368-8080-24FED236EB40}">
      <dgm:prSet/>
      <dgm:spPr/>
      <dgm:t>
        <a:bodyPr/>
        <a:lstStyle/>
        <a:p>
          <a:endParaRPr lang="en-US"/>
        </a:p>
      </dgm:t>
    </dgm:pt>
    <dgm:pt modelId="{ADF91816-252F-4524-B1DC-2AAB009E8CAD}" type="sibTrans" cxnId="{5EDFAFA1-602B-4368-8080-24FED236EB40}">
      <dgm:prSet/>
      <dgm:spPr/>
      <dgm:t>
        <a:bodyPr/>
        <a:lstStyle/>
        <a:p>
          <a:endParaRPr lang="en-US"/>
        </a:p>
      </dgm:t>
    </dgm:pt>
    <dgm:pt modelId="{5B4A7D9D-5D6B-464E-AD6D-F6C6460A4780}">
      <dgm:prSet phldrT="[Text]"/>
      <dgm:spPr/>
      <dgm:t>
        <a:bodyPr/>
        <a:lstStyle/>
        <a:p>
          <a:r>
            <a:rPr lang="en-US" dirty="0" smtClean="0"/>
            <a:t>Wide</a:t>
          </a:r>
          <a:endParaRPr lang="en-US" dirty="0"/>
        </a:p>
      </dgm:t>
    </dgm:pt>
    <dgm:pt modelId="{5045B5B9-558E-4B7A-9CD4-F4035898CE5A}" type="parTrans" cxnId="{DD272D00-2BD2-4677-99A7-B74C358F919A}">
      <dgm:prSet/>
      <dgm:spPr/>
      <dgm:t>
        <a:bodyPr/>
        <a:lstStyle/>
        <a:p>
          <a:endParaRPr lang="en-US"/>
        </a:p>
      </dgm:t>
    </dgm:pt>
    <dgm:pt modelId="{DC8440A2-3529-40E5-B40A-98561009514D}" type="sibTrans" cxnId="{DD272D00-2BD2-4677-99A7-B74C358F919A}">
      <dgm:prSet/>
      <dgm:spPr/>
      <dgm:t>
        <a:bodyPr/>
        <a:lstStyle/>
        <a:p>
          <a:endParaRPr lang="en-US"/>
        </a:p>
      </dgm:t>
    </dgm:pt>
    <dgm:pt modelId="{A569B170-F672-48BA-9765-16496F2661B9}">
      <dgm:prSet phldrT="[Text]"/>
      <dgm:spPr/>
      <dgm:t>
        <a:bodyPr/>
        <a:lstStyle/>
        <a:p>
          <a:r>
            <a:rPr lang="en-US" dirty="0" smtClean="0"/>
            <a:t>Wider than prev.</a:t>
          </a:r>
          <a:endParaRPr lang="en-US" dirty="0"/>
        </a:p>
      </dgm:t>
    </dgm:pt>
    <dgm:pt modelId="{4BF34C9E-ECBB-450D-A053-7ECF342C96AD}" type="parTrans" cxnId="{C0E81854-B472-4A56-BE92-07E6F53DB138}">
      <dgm:prSet/>
      <dgm:spPr/>
      <dgm:t>
        <a:bodyPr/>
        <a:lstStyle/>
        <a:p>
          <a:endParaRPr lang="en-US"/>
        </a:p>
      </dgm:t>
    </dgm:pt>
    <dgm:pt modelId="{CA37BA21-A4A5-44A4-BD9E-65569F8F1311}" type="sibTrans" cxnId="{C0E81854-B472-4A56-BE92-07E6F53DB138}">
      <dgm:prSet/>
      <dgm:spPr/>
      <dgm:t>
        <a:bodyPr/>
        <a:lstStyle/>
        <a:p>
          <a:endParaRPr lang="en-US"/>
        </a:p>
      </dgm:t>
    </dgm:pt>
    <dgm:pt modelId="{965E8285-F19B-4C26-8D6B-50B1A068FA9C}" type="pres">
      <dgm:prSet presAssocID="{F7638C79-2FD5-43E6-A5A9-B6CF5F69D0C2}" presName="Name0" presStyleCnt="0">
        <dgm:presLayoutVars>
          <dgm:chPref val="3"/>
          <dgm:dir/>
          <dgm:animLvl val="lvl"/>
          <dgm:resizeHandles/>
        </dgm:presLayoutVars>
      </dgm:prSet>
      <dgm:spPr/>
      <dgm:t>
        <a:bodyPr/>
        <a:lstStyle/>
        <a:p>
          <a:endParaRPr lang="en-US"/>
        </a:p>
      </dgm:t>
    </dgm:pt>
    <dgm:pt modelId="{B19C5143-1DA6-4C36-9834-056AA7A08F60}" type="pres">
      <dgm:prSet presAssocID="{3C551754-757F-47A7-8094-9192A850A204}" presName="horFlow" presStyleCnt="0"/>
      <dgm:spPr/>
      <dgm:t>
        <a:bodyPr/>
        <a:lstStyle/>
        <a:p>
          <a:endParaRPr lang="en-US"/>
        </a:p>
      </dgm:t>
    </dgm:pt>
    <dgm:pt modelId="{64A5A2E0-B384-4117-8724-1546D57AF526}" type="pres">
      <dgm:prSet presAssocID="{3C551754-757F-47A7-8094-9192A850A204}" presName="bigChev" presStyleLbl="node1" presStyleIdx="0" presStyleCnt="3"/>
      <dgm:spPr/>
      <dgm:t>
        <a:bodyPr/>
        <a:lstStyle/>
        <a:p>
          <a:endParaRPr lang="en-US"/>
        </a:p>
      </dgm:t>
    </dgm:pt>
    <dgm:pt modelId="{EA990750-A598-40EA-BF7F-145300C55BA9}" type="pres">
      <dgm:prSet presAssocID="{5045B5B9-558E-4B7A-9CD4-F4035898CE5A}" presName="parTrans" presStyleCnt="0"/>
      <dgm:spPr/>
      <dgm:t>
        <a:bodyPr/>
        <a:lstStyle/>
        <a:p>
          <a:endParaRPr lang="en-US"/>
        </a:p>
      </dgm:t>
    </dgm:pt>
    <dgm:pt modelId="{EC01228F-C6F8-4D02-B4E3-D0EA348F00C1}" type="pres">
      <dgm:prSet presAssocID="{5B4A7D9D-5D6B-464E-AD6D-F6C6460A4780}" presName="node" presStyleLbl="alignAccFollowNode1" presStyleIdx="0" presStyleCnt="6" custScaleX="139311">
        <dgm:presLayoutVars>
          <dgm:bulletEnabled val="1"/>
        </dgm:presLayoutVars>
      </dgm:prSet>
      <dgm:spPr/>
      <dgm:t>
        <a:bodyPr/>
        <a:lstStyle/>
        <a:p>
          <a:endParaRPr lang="en-US"/>
        </a:p>
      </dgm:t>
    </dgm:pt>
    <dgm:pt modelId="{BFEF3406-543E-4846-9C0A-F3F502EABC13}" type="pres">
      <dgm:prSet presAssocID="{DC8440A2-3529-40E5-B40A-98561009514D}" presName="sibTrans" presStyleCnt="0"/>
      <dgm:spPr/>
      <dgm:t>
        <a:bodyPr/>
        <a:lstStyle/>
        <a:p>
          <a:endParaRPr lang="en-US"/>
        </a:p>
      </dgm:t>
    </dgm:pt>
    <dgm:pt modelId="{EF603481-8514-464E-B03A-A55A77A3AB93}" type="pres">
      <dgm:prSet presAssocID="{A569B170-F672-48BA-9765-16496F2661B9}" presName="node" presStyleLbl="alignAccFollowNode1" presStyleIdx="1" presStyleCnt="6" custScaleX="160102">
        <dgm:presLayoutVars>
          <dgm:bulletEnabled val="1"/>
        </dgm:presLayoutVars>
      </dgm:prSet>
      <dgm:spPr/>
      <dgm:t>
        <a:bodyPr/>
        <a:lstStyle/>
        <a:p>
          <a:endParaRPr lang="en-US"/>
        </a:p>
      </dgm:t>
    </dgm:pt>
    <dgm:pt modelId="{3DAA9C39-2345-497E-BE46-C5C7DB74E7ED}" type="pres">
      <dgm:prSet presAssocID="{3C551754-757F-47A7-8094-9192A850A204}" presName="vSp" presStyleCnt="0"/>
      <dgm:spPr/>
      <dgm:t>
        <a:bodyPr/>
        <a:lstStyle/>
        <a:p>
          <a:endParaRPr lang="en-US"/>
        </a:p>
      </dgm:t>
    </dgm:pt>
    <dgm:pt modelId="{01216C0A-8E44-4EE8-A361-3D445D3D7FEE}" type="pres">
      <dgm:prSet presAssocID="{17DE968D-A301-44B8-8494-583766B0F2C4}" presName="horFlow" presStyleCnt="0"/>
      <dgm:spPr/>
      <dgm:t>
        <a:bodyPr/>
        <a:lstStyle/>
        <a:p>
          <a:endParaRPr lang="en-US"/>
        </a:p>
      </dgm:t>
    </dgm:pt>
    <dgm:pt modelId="{45E35926-3D82-49E9-AEDA-889BCA7244F4}" type="pres">
      <dgm:prSet presAssocID="{17DE968D-A301-44B8-8494-583766B0F2C4}" presName="bigChev" presStyleLbl="node1" presStyleIdx="1" presStyleCnt="3"/>
      <dgm:spPr/>
      <dgm:t>
        <a:bodyPr/>
        <a:lstStyle/>
        <a:p>
          <a:endParaRPr lang="en-US"/>
        </a:p>
      </dgm:t>
    </dgm:pt>
    <dgm:pt modelId="{D2AA6001-E764-46B4-AA9A-9C467577E229}" type="pres">
      <dgm:prSet presAssocID="{C7E9B735-B02F-4276-ADB8-F96B5DC74CE4}" presName="parTrans" presStyleCnt="0"/>
      <dgm:spPr/>
      <dgm:t>
        <a:bodyPr/>
        <a:lstStyle/>
        <a:p>
          <a:endParaRPr lang="en-US"/>
        </a:p>
      </dgm:t>
    </dgm:pt>
    <dgm:pt modelId="{3053680F-92E7-4908-AE93-7E491C10FC25}" type="pres">
      <dgm:prSet presAssocID="{7588AE66-C3C2-4759-8052-822E309C4C14}" presName="node" presStyleLbl="alignAccFollowNode1" presStyleIdx="2" presStyleCnt="6" custScaleX="139311">
        <dgm:presLayoutVars>
          <dgm:bulletEnabled val="1"/>
        </dgm:presLayoutVars>
      </dgm:prSet>
      <dgm:spPr/>
      <dgm:t>
        <a:bodyPr/>
        <a:lstStyle/>
        <a:p>
          <a:endParaRPr lang="en-US"/>
        </a:p>
      </dgm:t>
    </dgm:pt>
    <dgm:pt modelId="{DC561AA3-82F4-4235-9BC1-94E6837701DF}" type="pres">
      <dgm:prSet presAssocID="{CDA368E5-2754-4125-9FD8-49E32713CD38}" presName="sibTrans" presStyleCnt="0"/>
      <dgm:spPr/>
      <dgm:t>
        <a:bodyPr/>
        <a:lstStyle/>
        <a:p>
          <a:endParaRPr lang="en-US"/>
        </a:p>
      </dgm:t>
    </dgm:pt>
    <dgm:pt modelId="{25C3E1C3-C6AC-4DB0-A888-FF848A135239}" type="pres">
      <dgm:prSet presAssocID="{980349D8-5009-46C8-86B8-43381CB1DADA}" presName="node" presStyleLbl="alignAccFollowNode1" presStyleIdx="3" presStyleCnt="6" custScaleX="160102">
        <dgm:presLayoutVars>
          <dgm:bulletEnabled val="1"/>
        </dgm:presLayoutVars>
      </dgm:prSet>
      <dgm:spPr/>
      <dgm:t>
        <a:bodyPr/>
        <a:lstStyle/>
        <a:p>
          <a:endParaRPr lang="en-US"/>
        </a:p>
      </dgm:t>
    </dgm:pt>
    <dgm:pt modelId="{4EA97B90-9E4B-4982-A411-B1662E732B04}" type="pres">
      <dgm:prSet presAssocID="{17DE968D-A301-44B8-8494-583766B0F2C4}" presName="vSp" presStyleCnt="0"/>
      <dgm:spPr/>
      <dgm:t>
        <a:bodyPr/>
        <a:lstStyle/>
        <a:p>
          <a:endParaRPr lang="en-US"/>
        </a:p>
      </dgm:t>
    </dgm:pt>
    <dgm:pt modelId="{AF95E97E-AEAF-4465-93D5-6429C3F52760}" type="pres">
      <dgm:prSet presAssocID="{A9FD4D07-8427-4C9C-AED8-7E50B7E7C6C8}" presName="horFlow" presStyleCnt="0"/>
      <dgm:spPr/>
      <dgm:t>
        <a:bodyPr/>
        <a:lstStyle/>
        <a:p>
          <a:endParaRPr lang="en-US"/>
        </a:p>
      </dgm:t>
    </dgm:pt>
    <dgm:pt modelId="{97245536-0A7F-47B4-AFE4-9AA0AABB0E1D}" type="pres">
      <dgm:prSet presAssocID="{A9FD4D07-8427-4C9C-AED8-7E50B7E7C6C8}" presName="bigChev" presStyleLbl="node1" presStyleIdx="2" presStyleCnt="3"/>
      <dgm:spPr/>
      <dgm:t>
        <a:bodyPr/>
        <a:lstStyle/>
        <a:p>
          <a:endParaRPr lang="en-US"/>
        </a:p>
      </dgm:t>
    </dgm:pt>
    <dgm:pt modelId="{2B6E1114-9005-4AEF-84CD-9A8FD72CABDC}" type="pres">
      <dgm:prSet presAssocID="{70FE5EA9-0841-40F1-9A13-F84D79A50E07}" presName="parTrans" presStyleCnt="0"/>
      <dgm:spPr/>
      <dgm:t>
        <a:bodyPr/>
        <a:lstStyle/>
        <a:p>
          <a:endParaRPr lang="en-US"/>
        </a:p>
      </dgm:t>
    </dgm:pt>
    <dgm:pt modelId="{69ED7489-7323-4926-9689-BD1D8B39697A}" type="pres">
      <dgm:prSet presAssocID="{67BDC073-9BEC-45E2-99FD-2963F1982A7B}" presName="node" presStyleLbl="alignAccFollowNode1" presStyleIdx="4" presStyleCnt="6" custScaleX="139311">
        <dgm:presLayoutVars>
          <dgm:bulletEnabled val="1"/>
        </dgm:presLayoutVars>
      </dgm:prSet>
      <dgm:spPr/>
      <dgm:t>
        <a:bodyPr/>
        <a:lstStyle/>
        <a:p>
          <a:endParaRPr lang="en-US"/>
        </a:p>
      </dgm:t>
    </dgm:pt>
    <dgm:pt modelId="{454927E2-4DD8-4601-BF34-AF190B682CDB}" type="pres">
      <dgm:prSet presAssocID="{F919F419-370F-465C-A299-F4F0B0A41A19}" presName="sibTrans" presStyleCnt="0"/>
      <dgm:spPr/>
      <dgm:t>
        <a:bodyPr/>
        <a:lstStyle/>
        <a:p>
          <a:endParaRPr lang="en-US"/>
        </a:p>
      </dgm:t>
    </dgm:pt>
    <dgm:pt modelId="{9601A5D9-8FEF-4CA4-BC28-5E276D6654DE}" type="pres">
      <dgm:prSet presAssocID="{7D42A07E-81EB-4D33-8531-7AAE5BA5F549}" presName="node" presStyleLbl="alignAccFollowNode1" presStyleIdx="5" presStyleCnt="6" custScaleX="160102">
        <dgm:presLayoutVars>
          <dgm:bulletEnabled val="1"/>
        </dgm:presLayoutVars>
      </dgm:prSet>
      <dgm:spPr/>
      <dgm:t>
        <a:bodyPr/>
        <a:lstStyle/>
        <a:p>
          <a:endParaRPr lang="en-US"/>
        </a:p>
      </dgm:t>
    </dgm:pt>
  </dgm:ptLst>
  <dgm:cxnLst>
    <dgm:cxn modelId="{B298D72E-67DD-4446-8998-C55F0A2F1A87}" type="presOf" srcId="{67BDC073-9BEC-45E2-99FD-2963F1982A7B}" destId="{69ED7489-7323-4926-9689-BD1D8B39697A}" srcOrd="0" destOrd="0" presId="urn:microsoft.com/office/officeart/2005/8/layout/lProcess3"/>
    <dgm:cxn modelId="{269FF8D3-EEF7-479A-AB00-8D4A9BA5B130}" type="presOf" srcId="{980349D8-5009-46C8-86B8-43381CB1DADA}" destId="{25C3E1C3-C6AC-4DB0-A888-FF848A135239}" srcOrd="0" destOrd="0" presId="urn:microsoft.com/office/officeart/2005/8/layout/lProcess3"/>
    <dgm:cxn modelId="{8DCCD437-28D9-479C-A0DA-906F27920434}" srcId="{A9FD4D07-8427-4C9C-AED8-7E50B7E7C6C8}" destId="{67BDC073-9BEC-45E2-99FD-2963F1982A7B}" srcOrd="0" destOrd="0" parTransId="{70FE5EA9-0841-40F1-9A13-F84D79A50E07}" sibTransId="{F919F419-370F-465C-A299-F4F0B0A41A19}"/>
    <dgm:cxn modelId="{F7A9BCDE-B021-4375-B62E-F1200E92EA5D}" srcId="{17DE968D-A301-44B8-8494-583766B0F2C4}" destId="{7588AE66-C3C2-4759-8052-822E309C4C14}" srcOrd="0" destOrd="0" parTransId="{C7E9B735-B02F-4276-ADB8-F96B5DC74CE4}" sibTransId="{CDA368E5-2754-4125-9FD8-49E32713CD38}"/>
    <dgm:cxn modelId="{2093E156-2675-4C29-B377-85ACA69885CA}" type="presOf" srcId="{F7638C79-2FD5-43E6-A5A9-B6CF5F69D0C2}" destId="{965E8285-F19B-4C26-8D6B-50B1A068FA9C}" srcOrd="0" destOrd="0" presId="urn:microsoft.com/office/officeart/2005/8/layout/lProcess3"/>
    <dgm:cxn modelId="{A27CA84B-09BE-4CB8-9EE6-F95EA0F1DE5E}" srcId="{A9FD4D07-8427-4C9C-AED8-7E50B7E7C6C8}" destId="{7D42A07E-81EB-4D33-8531-7AAE5BA5F549}" srcOrd="1" destOrd="0" parTransId="{E5130860-6946-40B0-9976-B5A7004206DB}" sibTransId="{BFB6E61F-9D04-4FBE-BCE7-9F34D173531A}"/>
    <dgm:cxn modelId="{6A9A89DD-BD29-4C57-9A34-39C7DA55F270}" type="presOf" srcId="{3C551754-757F-47A7-8094-9192A850A204}" destId="{64A5A2E0-B384-4117-8724-1546D57AF526}" srcOrd="0" destOrd="0" presId="urn:microsoft.com/office/officeart/2005/8/layout/lProcess3"/>
    <dgm:cxn modelId="{DD272D00-2BD2-4677-99A7-B74C358F919A}" srcId="{3C551754-757F-47A7-8094-9192A850A204}" destId="{5B4A7D9D-5D6B-464E-AD6D-F6C6460A4780}" srcOrd="0" destOrd="0" parTransId="{5045B5B9-558E-4B7A-9CD4-F4035898CE5A}" sibTransId="{DC8440A2-3529-40E5-B40A-98561009514D}"/>
    <dgm:cxn modelId="{44BF37D3-4F97-4F0D-AE74-F8668819FC5F}" srcId="{17DE968D-A301-44B8-8494-583766B0F2C4}" destId="{980349D8-5009-46C8-86B8-43381CB1DADA}" srcOrd="1" destOrd="0" parTransId="{EBFF658B-9AD2-401E-9574-5D6AD6CF50FB}" sibTransId="{9343FB12-1A18-4F38-A16E-EACA6F6C87AB}"/>
    <dgm:cxn modelId="{561CAA25-720B-4948-B7B9-BE1AF491035F}" type="presOf" srcId="{7588AE66-C3C2-4759-8052-822E309C4C14}" destId="{3053680F-92E7-4908-AE93-7E491C10FC25}" srcOrd="0" destOrd="0" presId="urn:microsoft.com/office/officeart/2005/8/layout/lProcess3"/>
    <dgm:cxn modelId="{D1AE4E7E-9DF8-445A-AC59-CDA9B2250458}" type="presOf" srcId="{17DE968D-A301-44B8-8494-583766B0F2C4}" destId="{45E35926-3D82-49E9-AEDA-889BCA7244F4}" srcOrd="0" destOrd="0" presId="urn:microsoft.com/office/officeart/2005/8/layout/lProcess3"/>
    <dgm:cxn modelId="{7D9CACBD-73DC-4A07-ACEA-33475C5E77DF}" type="presOf" srcId="{A569B170-F672-48BA-9765-16496F2661B9}" destId="{EF603481-8514-464E-B03A-A55A77A3AB93}" srcOrd="0" destOrd="0" presId="urn:microsoft.com/office/officeart/2005/8/layout/lProcess3"/>
    <dgm:cxn modelId="{C0E81854-B472-4A56-BE92-07E6F53DB138}" srcId="{3C551754-757F-47A7-8094-9192A850A204}" destId="{A569B170-F672-48BA-9765-16496F2661B9}" srcOrd="1" destOrd="0" parTransId="{4BF34C9E-ECBB-450D-A053-7ECF342C96AD}" sibTransId="{CA37BA21-A4A5-44A4-BD9E-65569F8F1311}"/>
    <dgm:cxn modelId="{94776F11-39F9-4880-9AEC-8D7DCA400554}" type="presOf" srcId="{5B4A7D9D-5D6B-464E-AD6D-F6C6460A4780}" destId="{EC01228F-C6F8-4D02-B4E3-D0EA348F00C1}" srcOrd="0" destOrd="0" presId="urn:microsoft.com/office/officeart/2005/8/layout/lProcess3"/>
    <dgm:cxn modelId="{F2CD1BAD-3E3B-411A-9E4B-75B5F10A434E}" srcId="{F7638C79-2FD5-43E6-A5A9-B6CF5F69D0C2}" destId="{17DE968D-A301-44B8-8494-583766B0F2C4}" srcOrd="1" destOrd="0" parTransId="{32DD39CA-442A-4C26-8174-0DD59A8299B5}" sibTransId="{641962BA-08CA-4944-B2D1-2711D84603E6}"/>
    <dgm:cxn modelId="{A99D6796-8F81-4ABC-99E3-E345B23916D1}" type="presOf" srcId="{A9FD4D07-8427-4C9C-AED8-7E50B7E7C6C8}" destId="{97245536-0A7F-47B4-AFE4-9AA0AABB0E1D}" srcOrd="0" destOrd="0" presId="urn:microsoft.com/office/officeart/2005/8/layout/lProcess3"/>
    <dgm:cxn modelId="{5EDFAFA1-602B-4368-8080-24FED236EB40}" srcId="{F7638C79-2FD5-43E6-A5A9-B6CF5F69D0C2}" destId="{3C551754-757F-47A7-8094-9192A850A204}" srcOrd="0" destOrd="0" parTransId="{F839A8E0-AEC3-447F-9812-D05E6B13DE01}" sibTransId="{ADF91816-252F-4524-B1DC-2AAB009E8CAD}"/>
    <dgm:cxn modelId="{C2A10D1C-C9E1-46E2-AF7C-40A679476633}" type="presOf" srcId="{7D42A07E-81EB-4D33-8531-7AAE5BA5F549}" destId="{9601A5D9-8FEF-4CA4-BC28-5E276D6654DE}" srcOrd="0" destOrd="0" presId="urn:microsoft.com/office/officeart/2005/8/layout/lProcess3"/>
    <dgm:cxn modelId="{F8F8A3F2-9232-4172-94A4-64B588EFA3BA}" srcId="{F7638C79-2FD5-43E6-A5A9-B6CF5F69D0C2}" destId="{A9FD4D07-8427-4C9C-AED8-7E50B7E7C6C8}" srcOrd="2" destOrd="0" parTransId="{E637C356-7BEE-415F-A062-E3E98D5B3A5D}" sibTransId="{D3C94489-FD98-4245-987B-79F900099341}"/>
    <dgm:cxn modelId="{8C69E5ED-88A2-4C92-AB61-09A750A48FC6}" type="presParOf" srcId="{965E8285-F19B-4C26-8D6B-50B1A068FA9C}" destId="{B19C5143-1DA6-4C36-9834-056AA7A08F60}" srcOrd="0" destOrd="0" presId="urn:microsoft.com/office/officeart/2005/8/layout/lProcess3"/>
    <dgm:cxn modelId="{70A87AEA-20E9-4B4D-B78F-AD8023ACA181}" type="presParOf" srcId="{B19C5143-1DA6-4C36-9834-056AA7A08F60}" destId="{64A5A2E0-B384-4117-8724-1546D57AF526}" srcOrd="0" destOrd="0" presId="urn:microsoft.com/office/officeart/2005/8/layout/lProcess3"/>
    <dgm:cxn modelId="{189B6291-824C-42D3-8084-C1812BEF593E}" type="presParOf" srcId="{B19C5143-1DA6-4C36-9834-056AA7A08F60}" destId="{EA990750-A598-40EA-BF7F-145300C55BA9}" srcOrd="1" destOrd="0" presId="urn:microsoft.com/office/officeart/2005/8/layout/lProcess3"/>
    <dgm:cxn modelId="{D3DC04D2-8E19-4697-809E-8512FD30E48E}" type="presParOf" srcId="{B19C5143-1DA6-4C36-9834-056AA7A08F60}" destId="{EC01228F-C6F8-4D02-B4E3-D0EA348F00C1}" srcOrd="2" destOrd="0" presId="urn:microsoft.com/office/officeart/2005/8/layout/lProcess3"/>
    <dgm:cxn modelId="{684E3C57-FA11-41A3-BE79-92B03B422688}" type="presParOf" srcId="{B19C5143-1DA6-4C36-9834-056AA7A08F60}" destId="{BFEF3406-543E-4846-9C0A-F3F502EABC13}" srcOrd="3" destOrd="0" presId="urn:microsoft.com/office/officeart/2005/8/layout/lProcess3"/>
    <dgm:cxn modelId="{63DAFDB2-DF07-4421-A32F-C8D0699E7A46}" type="presParOf" srcId="{B19C5143-1DA6-4C36-9834-056AA7A08F60}" destId="{EF603481-8514-464E-B03A-A55A77A3AB93}" srcOrd="4" destOrd="0" presId="urn:microsoft.com/office/officeart/2005/8/layout/lProcess3"/>
    <dgm:cxn modelId="{A6D59202-D292-4847-981D-802C2EF6EBF6}" type="presParOf" srcId="{965E8285-F19B-4C26-8D6B-50B1A068FA9C}" destId="{3DAA9C39-2345-497E-BE46-C5C7DB74E7ED}" srcOrd="1" destOrd="0" presId="urn:microsoft.com/office/officeart/2005/8/layout/lProcess3"/>
    <dgm:cxn modelId="{CC4C5C06-E364-4036-9B7B-7DEC5AFBC110}" type="presParOf" srcId="{965E8285-F19B-4C26-8D6B-50B1A068FA9C}" destId="{01216C0A-8E44-4EE8-A361-3D445D3D7FEE}" srcOrd="2" destOrd="0" presId="urn:microsoft.com/office/officeart/2005/8/layout/lProcess3"/>
    <dgm:cxn modelId="{18804400-91C0-4C68-B1A9-77E741D72958}" type="presParOf" srcId="{01216C0A-8E44-4EE8-A361-3D445D3D7FEE}" destId="{45E35926-3D82-49E9-AEDA-889BCA7244F4}" srcOrd="0" destOrd="0" presId="urn:microsoft.com/office/officeart/2005/8/layout/lProcess3"/>
    <dgm:cxn modelId="{52EE57DE-90AB-4CE4-8439-E7D2AE680FA3}" type="presParOf" srcId="{01216C0A-8E44-4EE8-A361-3D445D3D7FEE}" destId="{D2AA6001-E764-46B4-AA9A-9C467577E229}" srcOrd="1" destOrd="0" presId="urn:microsoft.com/office/officeart/2005/8/layout/lProcess3"/>
    <dgm:cxn modelId="{D7202053-99E0-4F5D-9A83-1DD8024162CF}" type="presParOf" srcId="{01216C0A-8E44-4EE8-A361-3D445D3D7FEE}" destId="{3053680F-92E7-4908-AE93-7E491C10FC25}" srcOrd="2" destOrd="0" presId="urn:microsoft.com/office/officeart/2005/8/layout/lProcess3"/>
    <dgm:cxn modelId="{7EA1B870-F604-4A06-8E10-60E218294AE0}" type="presParOf" srcId="{01216C0A-8E44-4EE8-A361-3D445D3D7FEE}" destId="{DC561AA3-82F4-4235-9BC1-94E6837701DF}" srcOrd="3" destOrd="0" presId="urn:microsoft.com/office/officeart/2005/8/layout/lProcess3"/>
    <dgm:cxn modelId="{4348F288-C021-4F1C-9348-1C1F36D743C3}" type="presParOf" srcId="{01216C0A-8E44-4EE8-A361-3D445D3D7FEE}" destId="{25C3E1C3-C6AC-4DB0-A888-FF848A135239}" srcOrd="4" destOrd="0" presId="urn:microsoft.com/office/officeart/2005/8/layout/lProcess3"/>
    <dgm:cxn modelId="{BE78DC78-10BF-4151-979B-454C2810ECC3}" type="presParOf" srcId="{965E8285-F19B-4C26-8D6B-50B1A068FA9C}" destId="{4EA97B90-9E4B-4982-A411-B1662E732B04}" srcOrd="3" destOrd="0" presId="urn:microsoft.com/office/officeart/2005/8/layout/lProcess3"/>
    <dgm:cxn modelId="{E28598DF-9942-48A7-975E-87EFB3B8E7B6}" type="presParOf" srcId="{965E8285-F19B-4C26-8D6B-50B1A068FA9C}" destId="{AF95E97E-AEAF-4465-93D5-6429C3F52760}" srcOrd="4" destOrd="0" presId="urn:microsoft.com/office/officeart/2005/8/layout/lProcess3"/>
    <dgm:cxn modelId="{17F0A0B5-B1C1-4836-BB18-D1F265B54122}" type="presParOf" srcId="{AF95E97E-AEAF-4465-93D5-6429C3F52760}" destId="{97245536-0A7F-47B4-AFE4-9AA0AABB0E1D}" srcOrd="0" destOrd="0" presId="urn:microsoft.com/office/officeart/2005/8/layout/lProcess3"/>
    <dgm:cxn modelId="{2EB68E0C-4CD3-4A71-B60F-29484099E09B}" type="presParOf" srcId="{AF95E97E-AEAF-4465-93D5-6429C3F52760}" destId="{2B6E1114-9005-4AEF-84CD-9A8FD72CABDC}" srcOrd="1" destOrd="0" presId="urn:microsoft.com/office/officeart/2005/8/layout/lProcess3"/>
    <dgm:cxn modelId="{B0750640-6CFD-4975-B28F-77022FCB6852}" type="presParOf" srcId="{AF95E97E-AEAF-4465-93D5-6429C3F52760}" destId="{69ED7489-7323-4926-9689-BD1D8B39697A}" srcOrd="2" destOrd="0" presId="urn:microsoft.com/office/officeart/2005/8/layout/lProcess3"/>
    <dgm:cxn modelId="{BEA5780B-D837-4773-B2E5-DBC426B5622E}" type="presParOf" srcId="{AF95E97E-AEAF-4465-93D5-6429C3F52760}" destId="{454927E2-4DD8-4601-BF34-AF190B682CDB}" srcOrd="3" destOrd="0" presId="urn:microsoft.com/office/officeart/2005/8/layout/lProcess3"/>
    <dgm:cxn modelId="{4F21AB62-CC9D-4EE3-B6AC-326B8C65867B}" type="presParOf" srcId="{AF95E97E-AEAF-4465-93D5-6429C3F52760}" destId="{9601A5D9-8FEF-4CA4-BC28-5E276D6654DE}" srcOrd="4"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1F247B-2876-4F09-8EAA-27D4E48DB5B8}"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643D6348-18C6-4826-AF7C-DEF981A364E8}">
      <dgm:prSet phldrT="[Text]" custT="1"/>
      <dgm:spPr/>
      <dgm:t>
        <a:bodyPr/>
        <a:lstStyle/>
        <a:p>
          <a:r>
            <a:rPr lang="en-US" sz="1800" b="1" dirty="0" smtClean="0">
              <a:effectLst>
                <a:outerShdw blurRad="38100" dist="38100" dir="2700000" algn="tl">
                  <a:srgbClr val="000000">
                    <a:alpha val="43137"/>
                  </a:srgbClr>
                </a:outerShdw>
              </a:effectLst>
            </a:rPr>
            <a:t>UMTS</a:t>
          </a:r>
          <a:endParaRPr lang="en-US" sz="1800" b="1" dirty="0">
            <a:effectLst>
              <a:outerShdw blurRad="38100" dist="38100" dir="2700000" algn="tl">
                <a:srgbClr val="000000">
                  <a:alpha val="43137"/>
                </a:srgbClr>
              </a:outerShdw>
            </a:effectLst>
          </a:endParaRPr>
        </a:p>
      </dgm:t>
    </dgm:pt>
    <dgm:pt modelId="{95456DDC-AE28-4E00-8A2A-0211C678BA46}" type="parTrans" cxnId="{CACA29DF-52D8-457A-882A-B6EB884461A2}">
      <dgm:prSet/>
      <dgm:spPr/>
      <dgm:t>
        <a:bodyPr/>
        <a:lstStyle/>
        <a:p>
          <a:endParaRPr lang="en-US"/>
        </a:p>
      </dgm:t>
    </dgm:pt>
    <dgm:pt modelId="{44EACA80-939A-4CA9-8B5A-802606BE7030}" type="sibTrans" cxnId="{CACA29DF-52D8-457A-882A-B6EB884461A2}">
      <dgm:prSet/>
      <dgm:spPr/>
      <dgm:t>
        <a:bodyPr/>
        <a:lstStyle/>
        <a:p>
          <a:endParaRPr lang="en-US"/>
        </a:p>
      </dgm:t>
    </dgm:pt>
    <dgm:pt modelId="{2E5387BE-372A-4E30-93E7-90D82B9112C0}">
      <dgm:prSet phldrT="[Text]" custT="1"/>
      <dgm:spPr/>
      <dgm:t>
        <a:bodyPr/>
        <a:lstStyle/>
        <a:p>
          <a:r>
            <a:rPr lang="en-US" sz="1800" b="1" dirty="0" smtClean="0">
              <a:effectLst>
                <a:outerShdw blurRad="38100" dist="38100" dir="2700000" algn="tl">
                  <a:srgbClr val="000000">
                    <a:alpha val="43137"/>
                  </a:srgbClr>
                </a:outerShdw>
              </a:effectLst>
            </a:rPr>
            <a:t>Data Rates Targets</a:t>
          </a:r>
          <a:endParaRPr lang="en-US" sz="1800" b="1" dirty="0">
            <a:effectLst>
              <a:outerShdw blurRad="38100" dist="38100" dir="2700000" algn="tl">
                <a:srgbClr val="000000">
                  <a:alpha val="43137"/>
                </a:srgbClr>
              </a:outerShdw>
            </a:effectLst>
          </a:endParaRPr>
        </a:p>
      </dgm:t>
    </dgm:pt>
    <dgm:pt modelId="{5703FD6C-CAF3-4777-82B5-A088D41E6FD7}" type="parTrans" cxnId="{FDE5C5CC-C666-4E0A-81F6-93C42D73E8F3}">
      <dgm:prSet/>
      <dgm:spPr/>
      <dgm:t>
        <a:bodyPr/>
        <a:lstStyle/>
        <a:p>
          <a:endParaRPr lang="en-US"/>
        </a:p>
      </dgm:t>
    </dgm:pt>
    <dgm:pt modelId="{0190A603-B70F-426B-AE23-9F549A58023B}" type="sibTrans" cxnId="{FDE5C5CC-C666-4E0A-81F6-93C42D73E8F3}">
      <dgm:prSet/>
      <dgm:spPr/>
      <dgm:t>
        <a:bodyPr/>
        <a:lstStyle/>
        <a:p>
          <a:endParaRPr lang="en-US"/>
        </a:p>
      </dgm:t>
    </dgm:pt>
    <dgm:pt modelId="{B64034C9-EAD3-4EC8-A6C0-16C2B31D960F}">
      <dgm:prSet phldrT="[Text]"/>
      <dgm:spPr/>
      <dgm:t>
        <a:bodyPr/>
        <a:lstStyle/>
        <a:p>
          <a:r>
            <a:rPr lang="en-US" dirty="0" smtClean="0"/>
            <a:t>Universal Mobile Telecommunication System</a:t>
          </a:r>
          <a:endParaRPr lang="en-US" dirty="0"/>
        </a:p>
      </dgm:t>
    </dgm:pt>
    <dgm:pt modelId="{B4C7B75A-0239-46DF-B6C3-2A4038B3436B}" type="parTrans" cxnId="{E8D98186-CE64-4FEF-958F-86ABA4BCEDC5}">
      <dgm:prSet/>
      <dgm:spPr/>
      <dgm:t>
        <a:bodyPr/>
        <a:lstStyle/>
        <a:p>
          <a:endParaRPr lang="en-US"/>
        </a:p>
      </dgm:t>
    </dgm:pt>
    <dgm:pt modelId="{A7B38608-56D1-45C7-A23D-E84BE2BEBEC9}" type="sibTrans" cxnId="{E8D98186-CE64-4FEF-958F-86ABA4BCEDC5}">
      <dgm:prSet/>
      <dgm:spPr/>
      <dgm:t>
        <a:bodyPr/>
        <a:lstStyle/>
        <a:p>
          <a:endParaRPr lang="en-US"/>
        </a:p>
      </dgm:t>
    </dgm:pt>
    <dgm:pt modelId="{B98101F0-A199-4847-B516-C9B9D3884F30}">
      <dgm:prSet phldrT="[Text]"/>
      <dgm:spPr/>
      <dgm:t>
        <a:bodyPr/>
        <a:lstStyle/>
        <a:p>
          <a:r>
            <a:rPr lang="en-US" dirty="0" smtClean="0"/>
            <a:t>WCDMA</a:t>
          </a:r>
          <a:endParaRPr lang="en-US" dirty="0"/>
        </a:p>
      </dgm:t>
    </dgm:pt>
    <dgm:pt modelId="{65961E34-9CC7-4F54-9894-10534D043A2B}" type="parTrans" cxnId="{8BD4FA80-B3CF-4633-8BAE-A6799E132F47}">
      <dgm:prSet/>
      <dgm:spPr/>
      <dgm:t>
        <a:bodyPr/>
        <a:lstStyle/>
        <a:p>
          <a:endParaRPr lang="en-US"/>
        </a:p>
      </dgm:t>
    </dgm:pt>
    <dgm:pt modelId="{0D028DE6-8446-481B-A965-3098A71B3B49}" type="sibTrans" cxnId="{8BD4FA80-B3CF-4633-8BAE-A6799E132F47}">
      <dgm:prSet/>
      <dgm:spPr/>
      <dgm:t>
        <a:bodyPr/>
        <a:lstStyle/>
        <a:p>
          <a:endParaRPr lang="en-US"/>
        </a:p>
      </dgm:t>
    </dgm:pt>
    <dgm:pt modelId="{A60F565C-591E-4CB2-A7A1-5B5883378815}">
      <dgm:prSet phldrT="[Text]"/>
      <dgm:spPr/>
      <dgm:t>
        <a:bodyPr/>
        <a:lstStyle/>
        <a:p>
          <a:r>
            <a:rPr lang="en-US" dirty="0" smtClean="0"/>
            <a:t>2 Mbps for fixed wireless</a:t>
          </a:r>
          <a:endParaRPr lang="en-US" dirty="0"/>
        </a:p>
      </dgm:t>
    </dgm:pt>
    <dgm:pt modelId="{2E728153-1199-4C63-81C2-83D0A092564C}" type="parTrans" cxnId="{39384183-CF21-42DD-A4F5-46281932E638}">
      <dgm:prSet/>
      <dgm:spPr/>
      <dgm:t>
        <a:bodyPr/>
        <a:lstStyle/>
        <a:p>
          <a:endParaRPr lang="en-US"/>
        </a:p>
      </dgm:t>
    </dgm:pt>
    <dgm:pt modelId="{EE2E606A-6F59-49C0-9D3E-D303E8364D90}" type="sibTrans" cxnId="{39384183-CF21-42DD-A4F5-46281932E638}">
      <dgm:prSet/>
      <dgm:spPr/>
      <dgm:t>
        <a:bodyPr/>
        <a:lstStyle/>
        <a:p>
          <a:endParaRPr lang="en-US"/>
        </a:p>
      </dgm:t>
    </dgm:pt>
    <dgm:pt modelId="{082B5800-1842-420B-A2E0-FE39AC90B1A0}">
      <dgm:prSet/>
      <dgm:spPr/>
      <dgm:t>
        <a:bodyPr/>
        <a:lstStyle/>
        <a:p>
          <a:r>
            <a:rPr lang="en-US" dirty="0" smtClean="0"/>
            <a:t>384 Kbps for pedestrian</a:t>
          </a:r>
          <a:endParaRPr lang="en-US" dirty="0"/>
        </a:p>
      </dgm:t>
    </dgm:pt>
    <dgm:pt modelId="{9EBCC714-6990-44B9-84C6-2A8E6B8450F2}" type="parTrans" cxnId="{36481B9C-C2F9-4570-87FB-B075061C40DC}">
      <dgm:prSet/>
      <dgm:spPr/>
      <dgm:t>
        <a:bodyPr/>
        <a:lstStyle/>
        <a:p>
          <a:endParaRPr lang="en-US"/>
        </a:p>
      </dgm:t>
    </dgm:pt>
    <dgm:pt modelId="{03371AB8-09FE-4C26-9E6C-A6EFFD59815E}" type="sibTrans" cxnId="{36481B9C-C2F9-4570-87FB-B075061C40DC}">
      <dgm:prSet/>
      <dgm:spPr/>
      <dgm:t>
        <a:bodyPr/>
        <a:lstStyle/>
        <a:p>
          <a:endParaRPr lang="en-US"/>
        </a:p>
      </dgm:t>
    </dgm:pt>
    <dgm:pt modelId="{D6D6673E-9C6E-4C32-803D-E9AAC172A137}">
      <dgm:prSet/>
      <dgm:spPr/>
      <dgm:t>
        <a:bodyPr/>
        <a:lstStyle/>
        <a:p>
          <a:r>
            <a:rPr lang="en-US" dirty="0" smtClean="0"/>
            <a:t>144 Kbps for vehicular traffic</a:t>
          </a:r>
          <a:endParaRPr lang="en-US" dirty="0"/>
        </a:p>
      </dgm:t>
    </dgm:pt>
    <dgm:pt modelId="{2E67562C-0895-4715-9947-2431029B4A94}" type="parTrans" cxnId="{D6ED1BD6-EB1B-473F-A4E3-2445BE42FF44}">
      <dgm:prSet/>
      <dgm:spPr/>
      <dgm:t>
        <a:bodyPr/>
        <a:lstStyle/>
        <a:p>
          <a:endParaRPr lang="en-US"/>
        </a:p>
      </dgm:t>
    </dgm:pt>
    <dgm:pt modelId="{C613512E-9F03-43D8-AC8B-2983A416C578}" type="sibTrans" cxnId="{D6ED1BD6-EB1B-473F-A4E3-2445BE42FF44}">
      <dgm:prSet/>
      <dgm:spPr/>
      <dgm:t>
        <a:bodyPr/>
        <a:lstStyle/>
        <a:p>
          <a:endParaRPr lang="en-US"/>
        </a:p>
      </dgm:t>
    </dgm:pt>
    <dgm:pt modelId="{B6283D82-AB86-40DA-BB48-2CE9D9AA6411}" type="pres">
      <dgm:prSet presAssocID="{531F247B-2876-4F09-8EAA-27D4E48DB5B8}" presName="linear" presStyleCnt="0">
        <dgm:presLayoutVars>
          <dgm:dir/>
          <dgm:animLvl val="lvl"/>
          <dgm:resizeHandles val="exact"/>
        </dgm:presLayoutVars>
      </dgm:prSet>
      <dgm:spPr/>
      <dgm:t>
        <a:bodyPr/>
        <a:lstStyle/>
        <a:p>
          <a:endParaRPr lang="en-US"/>
        </a:p>
      </dgm:t>
    </dgm:pt>
    <dgm:pt modelId="{C49E6EAF-91BA-4E47-BE3F-D7CB28A1DBB6}" type="pres">
      <dgm:prSet presAssocID="{643D6348-18C6-4826-AF7C-DEF981A364E8}" presName="parentLin" presStyleCnt="0"/>
      <dgm:spPr/>
    </dgm:pt>
    <dgm:pt modelId="{7FC5B33D-B866-4521-8612-C4B9BA21FB86}" type="pres">
      <dgm:prSet presAssocID="{643D6348-18C6-4826-AF7C-DEF981A364E8}" presName="parentLeftMargin" presStyleLbl="node1" presStyleIdx="0" presStyleCnt="2"/>
      <dgm:spPr/>
      <dgm:t>
        <a:bodyPr/>
        <a:lstStyle/>
        <a:p>
          <a:endParaRPr lang="en-US"/>
        </a:p>
      </dgm:t>
    </dgm:pt>
    <dgm:pt modelId="{93B29EE8-DD95-4FF5-9816-78B1EB1A66A7}" type="pres">
      <dgm:prSet presAssocID="{643D6348-18C6-4826-AF7C-DEF981A364E8}" presName="parentText" presStyleLbl="node1" presStyleIdx="0" presStyleCnt="2">
        <dgm:presLayoutVars>
          <dgm:chMax val="0"/>
          <dgm:bulletEnabled val="1"/>
        </dgm:presLayoutVars>
      </dgm:prSet>
      <dgm:spPr/>
      <dgm:t>
        <a:bodyPr/>
        <a:lstStyle/>
        <a:p>
          <a:endParaRPr lang="en-US"/>
        </a:p>
      </dgm:t>
    </dgm:pt>
    <dgm:pt modelId="{65C1DCAE-B86B-4F97-A463-0FF728C12DB1}" type="pres">
      <dgm:prSet presAssocID="{643D6348-18C6-4826-AF7C-DEF981A364E8}" presName="negativeSpace" presStyleCnt="0"/>
      <dgm:spPr/>
    </dgm:pt>
    <dgm:pt modelId="{3EB9C6F3-EEC9-4C5D-9361-5D2EF3AF2ACC}" type="pres">
      <dgm:prSet presAssocID="{643D6348-18C6-4826-AF7C-DEF981A364E8}" presName="childText" presStyleLbl="conFgAcc1" presStyleIdx="0" presStyleCnt="2">
        <dgm:presLayoutVars>
          <dgm:bulletEnabled val="1"/>
        </dgm:presLayoutVars>
      </dgm:prSet>
      <dgm:spPr/>
      <dgm:t>
        <a:bodyPr/>
        <a:lstStyle/>
        <a:p>
          <a:endParaRPr lang="en-US"/>
        </a:p>
      </dgm:t>
    </dgm:pt>
    <dgm:pt modelId="{25DA84F3-0636-42D0-8F76-D777AEB9A230}" type="pres">
      <dgm:prSet presAssocID="{44EACA80-939A-4CA9-8B5A-802606BE7030}" presName="spaceBetweenRectangles" presStyleCnt="0"/>
      <dgm:spPr/>
    </dgm:pt>
    <dgm:pt modelId="{93757B8C-0041-4288-8B0E-A0FA39416159}" type="pres">
      <dgm:prSet presAssocID="{2E5387BE-372A-4E30-93E7-90D82B9112C0}" presName="parentLin" presStyleCnt="0"/>
      <dgm:spPr/>
    </dgm:pt>
    <dgm:pt modelId="{42D6CBF3-DF33-4623-8AB9-AF776C00E762}" type="pres">
      <dgm:prSet presAssocID="{2E5387BE-372A-4E30-93E7-90D82B9112C0}" presName="parentLeftMargin" presStyleLbl="node1" presStyleIdx="0" presStyleCnt="2"/>
      <dgm:spPr/>
      <dgm:t>
        <a:bodyPr/>
        <a:lstStyle/>
        <a:p>
          <a:endParaRPr lang="en-US"/>
        </a:p>
      </dgm:t>
    </dgm:pt>
    <dgm:pt modelId="{B985CD8C-9B75-483B-BBDC-214149A9E4FA}" type="pres">
      <dgm:prSet presAssocID="{2E5387BE-372A-4E30-93E7-90D82B9112C0}" presName="parentText" presStyleLbl="node1" presStyleIdx="1" presStyleCnt="2">
        <dgm:presLayoutVars>
          <dgm:chMax val="0"/>
          <dgm:bulletEnabled val="1"/>
        </dgm:presLayoutVars>
      </dgm:prSet>
      <dgm:spPr/>
      <dgm:t>
        <a:bodyPr/>
        <a:lstStyle/>
        <a:p>
          <a:endParaRPr lang="en-US"/>
        </a:p>
      </dgm:t>
    </dgm:pt>
    <dgm:pt modelId="{80EC22E6-0082-4E21-AEC0-A7EAF15DEFFB}" type="pres">
      <dgm:prSet presAssocID="{2E5387BE-372A-4E30-93E7-90D82B9112C0}" presName="negativeSpace" presStyleCnt="0"/>
      <dgm:spPr/>
    </dgm:pt>
    <dgm:pt modelId="{240CDCAA-D31D-427D-9719-7DF6ACF00EFF}" type="pres">
      <dgm:prSet presAssocID="{2E5387BE-372A-4E30-93E7-90D82B9112C0}" presName="childText" presStyleLbl="conFgAcc1" presStyleIdx="1" presStyleCnt="2">
        <dgm:presLayoutVars>
          <dgm:bulletEnabled val="1"/>
        </dgm:presLayoutVars>
      </dgm:prSet>
      <dgm:spPr/>
      <dgm:t>
        <a:bodyPr/>
        <a:lstStyle/>
        <a:p>
          <a:endParaRPr lang="en-US"/>
        </a:p>
      </dgm:t>
    </dgm:pt>
  </dgm:ptLst>
  <dgm:cxnLst>
    <dgm:cxn modelId="{36481B9C-C2F9-4570-87FB-B075061C40DC}" srcId="{2E5387BE-372A-4E30-93E7-90D82B9112C0}" destId="{082B5800-1842-420B-A2E0-FE39AC90B1A0}" srcOrd="1" destOrd="0" parTransId="{9EBCC714-6990-44B9-84C6-2A8E6B8450F2}" sibTransId="{03371AB8-09FE-4C26-9E6C-A6EFFD59815E}"/>
    <dgm:cxn modelId="{9D567F5E-6BF4-4368-A09B-DF7EE8F9C46C}" type="presOf" srcId="{082B5800-1842-420B-A2E0-FE39AC90B1A0}" destId="{240CDCAA-D31D-427D-9719-7DF6ACF00EFF}" srcOrd="0" destOrd="1" presId="urn:microsoft.com/office/officeart/2005/8/layout/list1"/>
    <dgm:cxn modelId="{D433D1C2-6155-483B-B095-97E5A0C2C9DD}" type="presOf" srcId="{643D6348-18C6-4826-AF7C-DEF981A364E8}" destId="{7FC5B33D-B866-4521-8612-C4B9BA21FB86}" srcOrd="0" destOrd="0" presId="urn:microsoft.com/office/officeart/2005/8/layout/list1"/>
    <dgm:cxn modelId="{E8D98186-CE64-4FEF-958F-86ABA4BCEDC5}" srcId="{643D6348-18C6-4826-AF7C-DEF981A364E8}" destId="{B64034C9-EAD3-4EC8-A6C0-16C2B31D960F}" srcOrd="0" destOrd="0" parTransId="{B4C7B75A-0239-46DF-B6C3-2A4038B3436B}" sibTransId="{A7B38608-56D1-45C7-A23D-E84BE2BEBEC9}"/>
    <dgm:cxn modelId="{8BD4FA80-B3CF-4633-8BAE-A6799E132F47}" srcId="{643D6348-18C6-4826-AF7C-DEF981A364E8}" destId="{B98101F0-A199-4847-B516-C9B9D3884F30}" srcOrd="1" destOrd="0" parTransId="{65961E34-9CC7-4F54-9894-10534D043A2B}" sibTransId="{0D028DE6-8446-481B-A965-3098A71B3B49}"/>
    <dgm:cxn modelId="{282F9F74-D642-4A42-895F-D3ADF8F07E0D}" type="presOf" srcId="{531F247B-2876-4F09-8EAA-27D4E48DB5B8}" destId="{B6283D82-AB86-40DA-BB48-2CE9D9AA6411}" srcOrd="0" destOrd="0" presId="urn:microsoft.com/office/officeart/2005/8/layout/list1"/>
    <dgm:cxn modelId="{4C6D5086-51A6-4046-8771-ED3F3AC62151}" type="presOf" srcId="{B98101F0-A199-4847-B516-C9B9D3884F30}" destId="{3EB9C6F3-EEC9-4C5D-9361-5D2EF3AF2ACC}" srcOrd="0" destOrd="1" presId="urn:microsoft.com/office/officeart/2005/8/layout/list1"/>
    <dgm:cxn modelId="{A2EF9231-62C5-4665-BD9A-363DC87BD3D9}" type="presOf" srcId="{643D6348-18C6-4826-AF7C-DEF981A364E8}" destId="{93B29EE8-DD95-4FF5-9816-78B1EB1A66A7}" srcOrd="1" destOrd="0" presId="urn:microsoft.com/office/officeart/2005/8/layout/list1"/>
    <dgm:cxn modelId="{A28101F3-144A-4F00-8B60-115C2E5F1498}" type="presOf" srcId="{D6D6673E-9C6E-4C32-803D-E9AAC172A137}" destId="{240CDCAA-D31D-427D-9719-7DF6ACF00EFF}" srcOrd="0" destOrd="2" presId="urn:microsoft.com/office/officeart/2005/8/layout/list1"/>
    <dgm:cxn modelId="{CACA29DF-52D8-457A-882A-B6EB884461A2}" srcId="{531F247B-2876-4F09-8EAA-27D4E48DB5B8}" destId="{643D6348-18C6-4826-AF7C-DEF981A364E8}" srcOrd="0" destOrd="0" parTransId="{95456DDC-AE28-4E00-8A2A-0211C678BA46}" sibTransId="{44EACA80-939A-4CA9-8B5A-802606BE7030}"/>
    <dgm:cxn modelId="{99833913-D794-405A-AD1E-24995F122EA4}" type="presOf" srcId="{A60F565C-591E-4CB2-A7A1-5B5883378815}" destId="{240CDCAA-D31D-427D-9719-7DF6ACF00EFF}" srcOrd="0" destOrd="0" presId="urn:microsoft.com/office/officeart/2005/8/layout/list1"/>
    <dgm:cxn modelId="{39384183-CF21-42DD-A4F5-46281932E638}" srcId="{2E5387BE-372A-4E30-93E7-90D82B9112C0}" destId="{A60F565C-591E-4CB2-A7A1-5B5883378815}" srcOrd="0" destOrd="0" parTransId="{2E728153-1199-4C63-81C2-83D0A092564C}" sibTransId="{EE2E606A-6F59-49C0-9D3E-D303E8364D90}"/>
    <dgm:cxn modelId="{A5A3D860-158E-4C19-B2FE-0AB12E3CA030}" type="presOf" srcId="{2E5387BE-372A-4E30-93E7-90D82B9112C0}" destId="{42D6CBF3-DF33-4623-8AB9-AF776C00E762}" srcOrd="0" destOrd="0" presId="urn:microsoft.com/office/officeart/2005/8/layout/list1"/>
    <dgm:cxn modelId="{6F6D9102-4A09-4F24-B0C8-4BA7B8954B5F}" type="presOf" srcId="{B64034C9-EAD3-4EC8-A6C0-16C2B31D960F}" destId="{3EB9C6F3-EEC9-4C5D-9361-5D2EF3AF2ACC}" srcOrd="0" destOrd="0" presId="urn:microsoft.com/office/officeart/2005/8/layout/list1"/>
    <dgm:cxn modelId="{FDE5C5CC-C666-4E0A-81F6-93C42D73E8F3}" srcId="{531F247B-2876-4F09-8EAA-27D4E48DB5B8}" destId="{2E5387BE-372A-4E30-93E7-90D82B9112C0}" srcOrd="1" destOrd="0" parTransId="{5703FD6C-CAF3-4777-82B5-A088D41E6FD7}" sibTransId="{0190A603-B70F-426B-AE23-9F549A58023B}"/>
    <dgm:cxn modelId="{AE66B0AA-B813-4B16-8062-269522F14B07}" type="presOf" srcId="{2E5387BE-372A-4E30-93E7-90D82B9112C0}" destId="{B985CD8C-9B75-483B-BBDC-214149A9E4FA}" srcOrd="1" destOrd="0" presId="urn:microsoft.com/office/officeart/2005/8/layout/list1"/>
    <dgm:cxn modelId="{D6ED1BD6-EB1B-473F-A4E3-2445BE42FF44}" srcId="{2E5387BE-372A-4E30-93E7-90D82B9112C0}" destId="{D6D6673E-9C6E-4C32-803D-E9AAC172A137}" srcOrd="2" destOrd="0" parTransId="{2E67562C-0895-4715-9947-2431029B4A94}" sibTransId="{C613512E-9F03-43D8-AC8B-2983A416C578}"/>
    <dgm:cxn modelId="{E0BD8597-4D6D-4C41-B2ED-752983002212}" type="presParOf" srcId="{B6283D82-AB86-40DA-BB48-2CE9D9AA6411}" destId="{C49E6EAF-91BA-4E47-BE3F-D7CB28A1DBB6}" srcOrd="0" destOrd="0" presId="urn:microsoft.com/office/officeart/2005/8/layout/list1"/>
    <dgm:cxn modelId="{0AD31A6D-4E27-413E-B25B-752282942FA7}" type="presParOf" srcId="{C49E6EAF-91BA-4E47-BE3F-D7CB28A1DBB6}" destId="{7FC5B33D-B866-4521-8612-C4B9BA21FB86}" srcOrd="0" destOrd="0" presId="urn:microsoft.com/office/officeart/2005/8/layout/list1"/>
    <dgm:cxn modelId="{1AE8833B-91E9-4340-9803-6F0F7F438FA5}" type="presParOf" srcId="{C49E6EAF-91BA-4E47-BE3F-D7CB28A1DBB6}" destId="{93B29EE8-DD95-4FF5-9816-78B1EB1A66A7}" srcOrd="1" destOrd="0" presId="urn:microsoft.com/office/officeart/2005/8/layout/list1"/>
    <dgm:cxn modelId="{EA06A6EE-CBE2-4448-97E9-0F797C7E0717}" type="presParOf" srcId="{B6283D82-AB86-40DA-BB48-2CE9D9AA6411}" destId="{65C1DCAE-B86B-4F97-A463-0FF728C12DB1}" srcOrd="1" destOrd="0" presId="urn:microsoft.com/office/officeart/2005/8/layout/list1"/>
    <dgm:cxn modelId="{BCFEA91B-6732-440A-8FDE-AE5E22598B15}" type="presParOf" srcId="{B6283D82-AB86-40DA-BB48-2CE9D9AA6411}" destId="{3EB9C6F3-EEC9-4C5D-9361-5D2EF3AF2ACC}" srcOrd="2" destOrd="0" presId="urn:microsoft.com/office/officeart/2005/8/layout/list1"/>
    <dgm:cxn modelId="{CECA1CC3-BB0E-4D8B-AC9E-CD748A7DC348}" type="presParOf" srcId="{B6283D82-AB86-40DA-BB48-2CE9D9AA6411}" destId="{25DA84F3-0636-42D0-8F76-D777AEB9A230}" srcOrd="3" destOrd="0" presId="urn:microsoft.com/office/officeart/2005/8/layout/list1"/>
    <dgm:cxn modelId="{04B9A218-6551-40C7-A1CB-B4563628C3C9}" type="presParOf" srcId="{B6283D82-AB86-40DA-BB48-2CE9D9AA6411}" destId="{93757B8C-0041-4288-8B0E-A0FA39416159}" srcOrd="4" destOrd="0" presId="urn:microsoft.com/office/officeart/2005/8/layout/list1"/>
    <dgm:cxn modelId="{A3A4C9DE-E25C-43A9-B4FF-B19394D47CFD}" type="presParOf" srcId="{93757B8C-0041-4288-8B0E-A0FA39416159}" destId="{42D6CBF3-DF33-4623-8AB9-AF776C00E762}" srcOrd="0" destOrd="0" presId="urn:microsoft.com/office/officeart/2005/8/layout/list1"/>
    <dgm:cxn modelId="{71913826-458D-40E9-BAEA-CFF35FECC4F9}" type="presParOf" srcId="{93757B8C-0041-4288-8B0E-A0FA39416159}" destId="{B985CD8C-9B75-483B-BBDC-214149A9E4FA}" srcOrd="1" destOrd="0" presId="urn:microsoft.com/office/officeart/2005/8/layout/list1"/>
    <dgm:cxn modelId="{25C50C19-912A-4FC9-811B-533B51D099ED}" type="presParOf" srcId="{B6283D82-AB86-40DA-BB48-2CE9D9AA6411}" destId="{80EC22E6-0082-4E21-AEC0-A7EAF15DEFFB}" srcOrd="5" destOrd="0" presId="urn:microsoft.com/office/officeart/2005/8/layout/list1"/>
    <dgm:cxn modelId="{F58524D5-6D4A-4055-B3AA-A77C4E331A13}" type="presParOf" srcId="{B6283D82-AB86-40DA-BB48-2CE9D9AA6411}" destId="{240CDCAA-D31D-427D-9719-7DF6ACF00EFF}"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1F247B-2876-4F09-8EAA-27D4E48DB5B8}"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643D6348-18C6-4826-AF7C-DEF981A364E8}">
      <dgm:prSet phldrT="[Text]" custT="1"/>
      <dgm:spPr/>
      <dgm:t>
        <a:bodyPr/>
        <a:lstStyle/>
        <a:p>
          <a:r>
            <a:rPr lang="en-US" sz="1800" b="1" dirty="0" smtClean="0">
              <a:effectLst>
                <a:outerShdw blurRad="38100" dist="38100" dir="2700000" algn="tl">
                  <a:srgbClr val="000000">
                    <a:alpha val="43137"/>
                  </a:srgbClr>
                </a:outerShdw>
              </a:effectLst>
            </a:rPr>
            <a:t>3.5G HSPA</a:t>
          </a:r>
          <a:endParaRPr lang="en-US" sz="1800" b="1" dirty="0">
            <a:effectLst>
              <a:outerShdw blurRad="38100" dist="38100" dir="2700000" algn="tl">
                <a:srgbClr val="000000">
                  <a:alpha val="43137"/>
                </a:srgbClr>
              </a:outerShdw>
            </a:effectLst>
          </a:endParaRPr>
        </a:p>
      </dgm:t>
    </dgm:pt>
    <dgm:pt modelId="{95456DDC-AE28-4E00-8A2A-0211C678BA46}" type="parTrans" cxnId="{CACA29DF-52D8-457A-882A-B6EB884461A2}">
      <dgm:prSet/>
      <dgm:spPr/>
      <dgm:t>
        <a:bodyPr/>
        <a:lstStyle/>
        <a:p>
          <a:endParaRPr lang="en-US"/>
        </a:p>
      </dgm:t>
    </dgm:pt>
    <dgm:pt modelId="{44EACA80-939A-4CA9-8B5A-802606BE7030}" type="sibTrans" cxnId="{CACA29DF-52D8-457A-882A-B6EB884461A2}">
      <dgm:prSet/>
      <dgm:spPr/>
      <dgm:t>
        <a:bodyPr/>
        <a:lstStyle/>
        <a:p>
          <a:endParaRPr lang="en-US"/>
        </a:p>
      </dgm:t>
    </dgm:pt>
    <dgm:pt modelId="{2E5387BE-372A-4E30-93E7-90D82B9112C0}">
      <dgm:prSet phldrT="[Text]" custT="1"/>
      <dgm:spPr/>
      <dgm:t>
        <a:bodyPr/>
        <a:lstStyle/>
        <a:p>
          <a:r>
            <a:rPr lang="en-US" sz="1800" b="1" dirty="0" smtClean="0">
              <a:effectLst>
                <a:outerShdw blurRad="38100" dist="38100" dir="2700000" algn="tl">
                  <a:srgbClr val="000000">
                    <a:alpha val="43137"/>
                  </a:srgbClr>
                </a:outerShdw>
              </a:effectLst>
            </a:rPr>
            <a:t>3.75G HSPA+</a:t>
          </a:r>
          <a:endParaRPr lang="en-US" sz="1800" b="1" dirty="0">
            <a:effectLst>
              <a:outerShdw blurRad="38100" dist="38100" dir="2700000" algn="tl">
                <a:srgbClr val="000000">
                  <a:alpha val="43137"/>
                </a:srgbClr>
              </a:outerShdw>
            </a:effectLst>
          </a:endParaRPr>
        </a:p>
      </dgm:t>
    </dgm:pt>
    <dgm:pt modelId="{5703FD6C-CAF3-4777-82B5-A088D41E6FD7}" type="parTrans" cxnId="{FDE5C5CC-C666-4E0A-81F6-93C42D73E8F3}">
      <dgm:prSet/>
      <dgm:spPr/>
      <dgm:t>
        <a:bodyPr/>
        <a:lstStyle/>
        <a:p>
          <a:endParaRPr lang="en-US"/>
        </a:p>
      </dgm:t>
    </dgm:pt>
    <dgm:pt modelId="{0190A603-B70F-426B-AE23-9F549A58023B}" type="sibTrans" cxnId="{FDE5C5CC-C666-4E0A-81F6-93C42D73E8F3}">
      <dgm:prSet/>
      <dgm:spPr/>
      <dgm:t>
        <a:bodyPr/>
        <a:lstStyle/>
        <a:p>
          <a:endParaRPr lang="en-US"/>
        </a:p>
      </dgm:t>
    </dgm:pt>
    <dgm:pt modelId="{B64034C9-EAD3-4EC8-A6C0-16C2B31D960F}">
      <dgm:prSet phldrT="[Text]"/>
      <dgm:spPr/>
      <dgm:t>
        <a:bodyPr/>
        <a:lstStyle/>
        <a:p>
          <a:r>
            <a:rPr lang="en-US" dirty="0" smtClean="0"/>
            <a:t>High Speed Downlink Packet Access </a:t>
          </a:r>
          <a:r>
            <a:rPr lang="en-US" b="1" dirty="0" smtClean="0"/>
            <a:t>(</a:t>
          </a:r>
          <a:r>
            <a:rPr lang="en-US" dirty="0" smtClean="0"/>
            <a:t>HSDPA) – 14.4Mbps </a:t>
          </a:r>
          <a:endParaRPr lang="en-US" dirty="0"/>
        </a:p>
      </dgm:t>
    </dgm:pt>
    <dgm:pt modelId="{B4C7B75A-0239-46DF-B6C3-2A4038B3436B}" type="parTrans" cxnId="{E8D98186-CE64-4FEF-958F-86ABA4BCEDC5}">
      <dgm:prSet/>
      <dgm:spPr/>
      <dgm:t>
        <a:bodyPr/>
        <a:lstStyle/>
        <a:p>
          <a:endParaRPr lang="en-US"/>
        </a:p>
      </dgm:t>
    </dgm:pt>
    <dgm:pt modelId="{A7B38608-56D1-45C7-A23D-E84BE2BEBEC9}" type="sibTrans" cxnId="{E8D98186-CE64-4FEF-958F-86ABA4BCEDC5}">
      <dgm:prSet/>
      <dgm:spPr/>
      <dgm:t>
        <a:bodyPr/>
        <a:lstStyle/>
        <a:p>
          <a:endParaRPr lang="en-US"/>
        </a:p>
      </dgm:t>
    </dgm:pt>
    <dgm:pt modelId="{A60F565C-591E-4CB2-A7A1-5B5883378815}">
      <dgm:prSet phldrT="[Text]"/>
      <dgm:spPr/>
      <dgm:t>
        <a:bodyPr/>
        <a:lstStyle/>
        <a:p>
          <a:r>
            <a:rPr lang="en-US" dirty="0" smtClean="0"/>
            <a:t>Download Speed - 21 Mbps </a:t>
          </a:r>
          <a:endParaRPr lang="en-US" dirty="0"/>
        </a:p>
      </dgm:t>
    </dgm:pt>
    <dgm:pt modelId="{2E728153-1199-4C63-81C2-83D0A092564C}" type="parTrans" cxnId="{39384183-CF21-42DD-A4F5-46281932E638}">
      <dgm:prSet/>
      <dgm:spPr/>
      <dgm:t>
        <a:bodyPr/>
        <a:lstStyle/>
        <a:p>
          <a:endParaRPr lang="en-US"/>
        </a:p>
      </dgm:t>
    </dgm:pt>
    <dgm:pt modelId="{EE2E606A-6F59-49C0-9D3E-D303E8364D90}" type="sibTrans" cxnId="{39384183-CF21-42DD-A4F5-46281932E638}">
      <dgm:prSet/>
      <dgm:spPr/>
      <dgm:t>
        <a:bodyPr/>
        <a:lstStyle/>
        <a:p>
          <a:endParaRPr lang="en-US"/>
        </a:p>
      </dgm:t>
    </dgm:pt>
    <dgm:pt modelId="{CE2B2EAA-D504-4D04-8D7A-ABBED3E840EB}">
      <dgm:prSet/>
      <dgm:spPr/>
      <dgm:t>
        <a:bodyPr/>
        <a:lstStyle/>
        <a:p>
          <a:r>
            <a:rPr lang="en-US" dirty="0" smtClean="0"/>
            <a:t>High Speed Uplink Packet Access </a:t>
          </a:r>
          <a:r>
            <a:rPr lang="en-US" b="1" dirty="0" smtClean="0"/>
            <a:t>(</a:t>
          </a:r>
          <a:r>
            <a:rPr lang="en-US" dirty="0" smtClean="0"/>
            <a:t>HSUPA) – 5.76Mbps</a:t>
          </a:r>
        </a:p>
      </dgm:t>
    </dgm:pt>
    <dgm:pt modelId="{FD72D666-9262-4018-801C-F9ED1675C0C6}" type="parTrans" cxnId="{DB545821-C161-4D0C-8374-454CE25EA086}">
      <dgm:prSet/>
      <dgm:spPr/>
      <dgm:t>
        <a:bodyPr/>
        <a:lstStyle/>
        <a:p>
          <a:endParaRPr lang="en-US"/>
        </a:p>
      </dgm:t>
    </dgm:pt>
    <dgm:pt modelId="{B635A540-C448-45FB-8B6A-3C310293FEDE}" type="sibTrans" cxnId="{DB545821-C161-4D0C-8374-454CE25EA086}">
      <dgm:prSet/>
      <dgm:spPr/>
      <dgm:t>
        <a:bodyPr/>
        <a:lstStyle/>
        <a:p>
          <a:endParaRPr lang="en-US"/>
        </a:p>
      </dgm:t>
    </dgm:pt>
    <dgm:pt modelId="{05B98DA7-C41C-41CB-A5BE-80AE628F169B}">
      <dgm:prSet phldrT="[Text]"/>
      <dgm:spPr/>
      <dgm:t>
        <a:bodyPr/>
        <a:lstStyle/>
        <a:p>
          <a:r>
            <a:rPr lang="en-US" dirty="0" smtClean="0"/>
            <a:t>Upload Speed – 5.76 Mbps</a:t>
          </a:r>
          <a:endParaRPr lang="en-US" dirty="0"/>
        </a:p>
      </dgm:t>
    </dgm:pt>
    <dgm:pt modelId="{850238EB-10E6-4456-B486-5BAA7851DB5F}" type="parTrans" cxnId="{C7920B73-CD5E-4FDD-BE9A-259B4D0FFF1A}">
      <dgm:prSet/>
      <dgm:spPr/>
      <dgm:t>
        <a:bodyPr/>
        <a:lstStyle/>
        <a:p>
          <a:endParaRPr lang="en-US"/>
        </a:p>
      </dgm:t>
    </dgm:pt>
    <dgm:pt modelId="{198351B0-0027-4310-A12E-54D9317EC523}" type="sibTrans" cxnId="{C7920B73-CD5E-4FDD-BE9A-259B4D0FFF1A}">
      <dgm:prSet/>
      <dgm:spPr/>
      <dgm:t>
        <a:bodyPr/>
        <a:lstStyle/>
        <a:p>
          <a:endParaRPr lang="en-US"/>
        </a:p>
      </dgm:t>
    </dgm:pt>
    <dgm:pt modelId="{640E7517-7B6D-4034-8E94-BB61341688AA}">
      <dgm:prSet phldrT="[Text]" custT="1"/>
      <dgm:spPr/>
      <dgm:t>
        <a:bodyPr/>
        <a:lstStyle/>
        <a:p>
          <a:r>
            <a:rPr lang="en-US" sz="1800" b="1" dirty="0" smtClean="0">
              <a:effectLst>
                <a:outerShdw blurRad="38100" dist="38100" dir="2700000" algn="tl">
                  <a:srgbClr val="000000">
                    <a:alpha val="43137"/>
                  </a:srgbClr>
                </a:outerShdw>
              </a:effectLst>
            </a:rPr>
            <a:t>DC-HSPA+</a:t>
          </a:r>
          <a:endParaRPr lang="en-US" sz="1800" b="1" dirty="0">
            <a:effectLst>
              <a:outerShdw blurRad="38100" dist="38100" dir="2700000" algn="tl">
                <a:srgbClr val="000000">
                  <a:alpha val="43137"/>
                </a:srgbClr>
              </a:outerShdw>
            </a:effectLst>
          </a:endParaRPr>
        </a:p>
      </dgm:t>
    </dgm:pt>
    <dgm:pt modelId="{54771348-8242-4EC6-B2B2-0D5052B138D9}" type="parTrans" cxnId="{5E2EFBB2-BFF2-4F10-850C-6C860018D1A3}">
      <dgm:prSet/>
      <dgm:spPr/>
      <dgm:t>
        <a:bodyPr/>
        <a:lstStyle/>
        <a:p>
          <a:endParaRPr lang="en-US"/>
        </a:p>
      </dgm:t>
    </dgm:pt>
    <dgm:pt modelId="{34CB77D2-455F-4EA8-8D10-D52E9DA14A0F}" type="sibTrans" cxnId="{5E2EFBB2-BFF2-4F10-850C-6C860018D1A3}">
      <dgm:prSet/>
      <dgm:spPr/>
      <dgm:t>
        <a:bodyPr/>
        <a:lstStyle/>
        <a:p>
          <a:endParaRPr lang="en-US"/>
        </a:p>
      </dgm:t>
    </dgm:pt>
    <dgm:pt modelId="{582F4797-E44D-4621-BB8B-B6DEB3DD328B}">
      <dgm:prSet phldrT="[Text]"/>
      <dgm:spPr/>
      <dgm:t>
        <a:bodyPr/>
        <a:lstStyle/>
        <a:p>
          <a:r>
            <a:rPr lang="en-US" dirty="0" smtClean="0"/>
            <a:t>Download Speed - 42 Mbps </a:t>
          </a:r>
          <a:endParaRPr lang="en-US" dirty="0"/>
        </a:p>
      </dgm:t>
    </dgm:pt>
    <dgm:pt modelId="{A594478B-A388-45BB-8A60-98FDAF9B9239}" type="parTrans" cxnId="{E007D745-0199-4906-B3D1-F4E2490676C0}">
      <dgm:prSet/>
      <dgm:spPr/>
      <dgm:t>
        <a:bodyPr/>
        <a:lstStyle/>
        <a:p>
          <a:endParaRPr lang="en-US"/>
        </a:p>
      </dgm:t>
    </dgm:pt>
    <dgm:pt modelId="{5019AD93-AF41-4D58-A429-668446F77BBC}" type="sibTrans" cxnId="{E007D745-0199-4906-B3D1-F4E2490676C0}">
      <dgm:prSet/>
      <dgm:spPr/>
      <dgm:t>
        <a:bodyPr/>
        <a:lstStyle/>
        <a:p>
          <a:endParaRPr lang="en-US"/>
        </a:p>
      </dgm:t>
    </dgm:pt>
    <dgm:pt modelId="{D14D12C5-A22E-4C83-B5B8-8E5C2D6F702C}">
      <dgm:prSet/>
      <dgm:spPr/>
      <dgm:t>
        <a:bodyPr/>
        <a:lstStyle/>
        <a:p>
          <a:r>
            <a:rPr lang="en-US" dirty="0" smtClean="0"/>
            <a:t>Upload Speed – 5.76 Mbps</a:t>
          </a:r>
          <a:endParaRPr lang="en-US" dirty="0"/>
        </a:p>
      </dgm:t>
    </dgm:pt>
    <dgm:pt modelId="{C686E8F0-97F7-4AFF-AF5B-A3FB2FEF0F14}" type="parTrans" cxnId="{0B59482F-4265-4605-ABB6-FEFEA9C256DB}">
      <dgm:prSet/>
      <dgm:spPr/>
      <dgm:t>
        <a:bodyPr/>
        <a:lstStyle/>
        <a:p>
          <a:endParaRPr lang="en-US"/>
        </a:p>
      </dgm:t>
    </dgm:pt>
    <dgm:pt modelId="{425CC5F8-73C0-424D-AC99-3260431A686E}" type="sibTrans" cxnId="{0B59482F-4265-4605-ABB6-FEFEA9C256DB}">
      <dgm:prSet/>
      <dgm:spPr/>
      <dgm:t>
        <a:bodyPr/>
        <a:lstStyle/>
        <a:p>
          <a:endParaRPr lang="en-US"/>
        </a:p>
      </dgm:t>
    </dgm:pt>
    <dgm:pt modelId="{13F4A902-6479-493C-ABC2-E8993A02A474}">
      <dgm:prSet phldrT="[Text]"/>
      <dgm:spPr/>
      <dgm:t>
        <a:bodyPr/>
        <a:lstStyle/>
        <a:p>
          <a:r>
            <a:rPr lang="en-US" dirty="0" smtClean="0"/>
            <a:t>Dual Carrier HSPA+</a:t>
          </a:r>
          <a:endParaRPr lang="en-US" dirty="0"/>
        </a:p>
      </dgm:t>
    </dgm:pt>
    <dgm:pt modelId="{8A79A800-0A7C-4DD1-8034-8E831582B702}" type="parTrans" cxnId="{2D7CDFF2-DC38-4B47-B9AC-36A129200E26}">
      <dgm:prSet/>
      <dgm:spPr/>
      <dgm:t>
        <a:bodyPr/>
        <a:lstStyle/>
        <a:p>
          <a:endParaRPr lang="en-US"/>
        </a:p>
      </dgm:t>
    </dgm:pt>
    <dgm:pt modelId="{ED2E4BBB-2E48-4D14-B2E9-456F2CEFF719}" type="sibTrans" cxnId="{2D7CDFF2-DC38-4B47-B9AC-36A129200E26}">
      <dgm:prSet/>
      <dgm:spPr/>
      <dgm:t>
        <a:bodyPr/>
        <a:lstStyle/>
        <a:p>
          <a:endParaRPr lang="en-US"/>
        </a:p>
      </dgm:t>
    </dgm:pt>
    <dgm:pt modelId="{B6283D82-AB86-40DA-BB48-2CE9D9AA6411}" type="pres">
      <dgm:prSet presAssocID="{531F247B-2876-4F09-8EAA-27D4E48DB5B8}" presName="linear" presStyleCnt="0">
        <dgm:presLayoutVars>
          <dgm:dir/>
          <dgm:animLvl val="lvl"/>
          <dgm:resizeHandles val="exact"/>
        </dgm:presLayoutVars>
      </dgm:prSet>
      <dgm:spPr/>
      <dgm:t>
        <a:bodyPr/>
        <a:lstStyle/>
        <a:p>
          <a:endParaRPr lang="en-US"/>
        </a:p>
      </dgm:t>
    </dgm:pt>
    <dgm:pt modelId="{C49E6EAF-91BA-4E47-BE3F-D7CB28A1DBB6}" type="pres">
      <dgm:prSet presAssocID="{643D6348-18C6-4826-AF7C-DEF981A364E8}" presName="parentLin" presStyleCnt="0"/>
      <dgm:spPr/>
    </dgm:pt>
    <dgm:pt modelId="{7FC5B33D-B866-4521-8612-C4B9BA21FB86}" type="pres">
      <dgm:prSet presAssocID="{643D6348-18C6-4826-AF7C-DEF981A364E8}" presName="parentLeftMargin" presStyleLbl="node1" presStyleIdx="0" presStyleCnt="3"/>
      <dgm:spPr/>
      <dgm:t>
        <a:bodyPr/>
        <a:lstStyle/>
        <a:p>
          <a:endParaRPr lang="en-US"/>
        </a:p>
      </dgm:t>
    </dgm:pt>
    <dgm:pt modelId="{93B29EE8-DD95-4FF5-9816-78B1EB1A66A7}" type="pres">
      <dgm:prSet presAssocID="{643D6348-18C6-4826-AF7C-DEF981A364E8}" presName="parentText" presStyleLbl="node1" presStyleIdx="0" presStyleCnt="3">
        <dgm:presLayoutVars>
          <dgm:chMax val="0"/>
          <dgm:bulletEnabled val="1"/>
        </dgm:presLayoutVars>
      </dgm:prSet>
      <dgm:spPr/>
      <dgm:t>
        <a:bodyPr/>
        <a:lstStyle/>
        <a:p>
          <a:endParaRPr lang="en-US"/>
        </a:p>
      </dgm:t>
    </dgm:pt>
    <dgm:pt modelId="{65C1DCAE-B86B-4F97-A463-0FF728C12DB1}" type="pres">
      <dgm:prSet presAssocID="{643D6348-18C6-4826-AF7C-DEF981A364E8}" presName="negativeSpace" presStyleCnt="0"/>
      <dgm:spPr/>
    </dgm:pt>
    <dgm:pt modelId="{3EB9C6F3-EEC9-4C5D-9361-5D2EF3AF2ACC}" type="pres">
      <dgm:prSet presAssocID="{643D6348-18C6-4826-AF7C-DEF981A364E8}" presName="childText" presStyleLbl="conFgAcc1" presStyleIdx="0" presStyleCnt="3">
        <dgm:presLayoutVars>
          <dgm:bulletEnabled val="1"/>
        </dgm:presLayoutVars>
      </dgm:prSet>
      <dgm:spPr/>
      <dgm:t>
        <a:bodyPr/>
        <a:lstStyle/>
        <a:p>
          <a:endParaRPr lang="en-US"/>
        </a:p>
      </dgm:t>
    </dgm:pt>
    <dgm:pt modelId="{25DA84F3-0636-42D0-8F76-D777AEB9A230}" type="pres">
      <dgm:prSet presAssocID="{44EACA80-939A-4CA9-8B5A-802606BE7030}" presName="spaceBetweenRectangles" presStyleCnt="0"/>
      <dgm:spPr/>
    </dgm:pt>
    <dgm:pt modelId="{93757B8C-0041-4288-8B0E-A0FA39416159}" type="pres">
      <dgm:prSet presAssocID="{2E5387BE-372A-4E30-93E7-90D82B9112C0}" presName="parentLin" presStyleCnt="0"/>
      <dgm:spPr/>
    </dgm:pt>
    <dgm:pt modelId="{42D6CBF3-DF33-4623-8AB9-AF776C00E762}" type="pres">
      <dgm:prSet presAssocID="{2E5387BE-372A-4E30-93E7-90D82B9112C0}" presName="parentLeftMargin" presStyleLbl="node1" presStyleIdx="0" presStyleCnt="3"/>
      <dgm:spPr/>
      <dgm:t>
        <a:bodyPr/>
        <a:lstStyle/>
        <a:p>
          <a:endParaRPr lang="en-US"/>
        </a:p>
      </dgm:t>
    </dgm:pt>
    <dgm:pt modelId="{B985CD8C-9B75-483B-BBDC-214149A9E4FA}" type="pres">
      <dgm:prSet presAssocID="{2E5387BE-372A-4E30-93E7-90D82B9112C0}" presName="parentText" presStyleLbl="node1" presStyleIdx="1" presStyleCnt="3">
        <dgm:presLayoutVars>
          <dgm:chMax val="0"/>
          <dgm:bulletEnabled val="1"/>
        </dgm:presLayoutVars>
      </dgm:prSet>
      <dgm:spPr/>
      <dgm:t>
        <a:bodyPr/>
        <a:lstStyle/>
        <a:p>
          <a:endParaRPr lang="en-US"/>
        </a:p>
      </dgm:t>
    </dgm:pt>
    <dgm:pt modelId="{80EC22E6-0082-4E21-AEC0-A7EAF15DEFFB}" type="pres">
      <dgm:prSet presAssocID="{2E5387BE-372A-4E30-93E7-90D82B9112C0}" presName="negativeSpace" presStyleCnt="0"/>
      <dgm:spPr/>
    </dgm:pt>
    <dgm:pt modelId="{240CDCAA-D31D-427D-9719-7DF6ACF00EFF}" type="pres">
      <dgm:prSet presAssocID="{2E5387BE-372A-4E30-93E7-90D82B9112C0}" presName="childText" presStyleLbl="conFgAcc1" presStyleIdx="1" presStyleCnt="3">
        <dgm:presLayoutVars>
          <dgm:bulletEnabled val="1"/>
        </dgm:presLayoutVars>
      </dgm:prSet>
      <dgm:spPr/>
      <dgm:t>
        <a:bodyPr/>
        <a:lstStyle/>
        <a:p>
          <a:endParaRPr lang="en-US"/>
        </a:p>
      </dgm:t>
    </dgm:pt>
    <dgm:pt modelId="{14D79275-1DA8-4874-BD4A-27E0F3D0CF16}" type="pres">
      <dgm:prSet presAssocID="{0190A603-B70F-426B-AE23-9F549A58023B}" presName="spaceBetweenRectangles" presStyleCnt="0"/>
      <dgm:spPr/>
    </dgm:pt>
    <dgm:pt modelId="{7096FBBF-013E-423B-879D-158FBFFBD63D}" type="pres">
      <dgm:prSet presAssocID="{640E7517-7B6D-4034-8E94-BB61341688AA}" presName="parentLin" presStyleCnt="0"/>
      <dgm:spPr/>
    </dgm:pt>
    <dgm:pt modelId="{8FDBAC31-739C-4DCA-B660-883E9DA85380}" type="pres">
      <dgm:prSet presAssocID="{640E7517-7B6D-4034-8E94-BB61341688AA}" presName="parentLeftMargin" presStyleLbl="node1" presStyleIdx="1" presStyleCnt="3"/>
      <dgm:spPr/>
      <dgm:t>
        <a:bodyPr/>
        <a:lstStyle/>
        <a:p>
          <a:endParaRPr lang="en-US"/>
        </a:p>
      </dgm:t>
    </dgm:pt>
    <dgm:pt modelId="{BBB06399-BED1-45AF-91A2-618DF8FAF929}" type="pres">
      <dgm:prSet presAssocID="{640E7517-7B6D-4034-8E94-BB61341688AA}" presName="parentText" presStyleLbl="node1" presStyleIdx="2" presStyleCnt="3">
        <dgm:presLayoutVars>
          <dgm:chMax val="0"/>
          <dgm:bulletEnabled val="1"/>
        </dgm:presLayoutVars>
      </dgm:prSet>
      <dgm:spPr/>
      <dgm:t>
        <a:bodyPr/>
        <a:lstStyle/>
        <a:p>
          <a:endParaRPr lang="en-US"/>
        </a:p>
      </dgm:t>
    </dgm:pt>
    <dgm:pt modelId="{E11E989A-0AFE-4ADD-A7FB-817D1C17B13A}" type="pres">
      <dgm:prSet presAssocID="{640E7517-7B6D-4034-8E94-BB61341688AA}" presName="negativeSpace" presStyleCnt="0"/>
      <dgm:spPr/>
    </dgm:pt>
    <dgm:pt modelId="{7EC854F7-94A8-4FDE-8EBE-946D63510116}" type="pres">
      <dgm:prSet presAssocID="{640E7517-7B6D-4034-8E94-BB61341688AA}" presName="childText" presStyleLbl="conFgAcc1" presStyleIdx="2" presStyleCnt="3">
        <dgm:presLayoutVars>
          <dgm:bulletEnabled val="1"/>
        </dgm:presLayoutVars>
      </dgm:prSet>
      <dgm:spPr/>
      <dgm:t>
        <a:bodyPr/>
        <a:lstStyle/>
        <a:p>
          <a:endParaRPr lang="en-US"/>
        </a:p>
      </dgm:t>
    </dgm:pt>
  </dgm:ptLst>
  <dgm:cxnLst>
    <dgm:cxn modelId="{A9B0CBF1-F3D1-472F-8CF8-1B3CD0CB6B59}" type="presOf" srcId="{05B98DA7-C41C-41CB-A5BE-80AE628F169B}" destId="{240CDCAA-D31D-427D-9719-7DF6ACF00EFF}" srcOrd="0" destOrd="1" presId="urn:microsoft.com/office/officeart/2005/8/layout/list1"/>
    <dgm:cxn modelId="{27992D0A-CE16-4FDA-8047-21DC88BBE3F2}" type="presOf" srcId="{643D6348-18C6-4826-AF7C-DEF981A364E8}" destId="{7FC5B33D-B866-4521-8612-C4B9BA21FB86}" srcOrd="0" destOrd="0" presId="urn:microsoft.com/office/officeart/2005/8/layout/list1"/>
    <dgm:cxn modelId="{E8D98186-CE64-4FEF-958F-86ABA4BCEDC5}" srcId="{643D6348-18C6-4826-AF7C-DEF981A364E8}" destId="{B64034C9-EAD3-4EC8-A6C0-16C2B31D960F}" srcOrd="0" destOrd="0" parTransId="{B4C7B75A-0239-46DF-B6C3-2A4038B3436B}" sibTransId="{A7B38608-56D1-45C7-A23D-E84BE2BEBEC9}"/>
    <dgm:cxn modelId="{5E2EFBB2-BFF2-4F10-850C-6C860018D1A3}" srcId="{531F247B-2876-4F09-8EAA-27D4E48DB5B8}" destId="{640E7517-7B6D-4034-8E94-BB61341688AA}" srcOrd="2" destOrd="0" parTransId="{54771348-8242-4EC6-B2B2-0D5052B138D9}" sibTransId="{34CB77D2-455F-4EA8-8D10-D52E9DA14A0F}"/>
    <dgm:cxn modelId="{64D14343-E411-4BB4-A068-03EB718BD2F9}" type="presOf" srcId="{2E5387BE-372A-4E30-93E7-90D82B9112C0}" destId="{42D6CBF3-DF33-4623-8AB9-AF776C00E762}" srcOrd="0" destOrd="0" presId="urn:microsoft.com/office/officeart/2005/8/layout/list1"/>
    <dgm:cxn modelId="{17714309-6A74-4D12-8A0B-3B59A69984EE}" type="presOf" srcId="{640E7517-7B6D-4034-8E94-BB61341688AA}" destId="{BBB06399-BED1-45AF-91A2-618DF8FAF929}" srcOrd="1" destOrd="0" presId="urn:microsoft.com/office/officeart/2005/8/layout/list1"/>
    <dgm:cxn modelId="{1DE11F35-6700-41BC-9475-515EDF51761A}" type="presOf" srcId="{B64034C9-EAD3-4EC8-A6C0-16C2B31D960F}" destId="{3EB9C6F3-EEC9-4C5D-9361-5D2EF3AF2ACC}" srcOrd="0" destOrd="0" presId="urn:microsoft.com/office/officeart/2005/8/layout/list1"/>
    <dgm:cxn modelId="{E8FF1C5C-5603-43D6-A565-0E1E59D418FA}" type="presOf" srcId="{A60F565C-591E-4CB2-A7A1-5B5883378815}" destId="{240CDCAA-D31D-427D-9719-7DF6ACF00EFF}" srcOrd="0" destOrd="0" presId="urn:microsoft.com/office/officeart/2005/8/layout/list1"/>
    <dgm:cxn modelId="{08E1F86C-6543-4EA7-AFC4-A1E91640CF67}" type="presOf" srcId="{531F247B-2876-4F09-8EAA-27D4E48DB5B8}" destId="{B6283D82-AB86-40DA-BB48-2CE9D9AA6411}" srcOrd="0" destOrd="0" presId="urn:microsoft.com/office/officeart/2005/8/layout/list1"/>
    <dgm:cxn modelId="{2D7CDFF2-DC38-4B47-B9AC-36A129200E26}" srcId="{640E7517-7B6D-4034-8E94-BB61341688AA}" destId="{13F4A902-6479-493C-ABC2-E8993A02A474}" srcOrd="0" destOrd="0" parTransId="{8A79A800-0A7C-4DD1-8034-8E831582B702}" sibTransId="{ED2E4BBB-2E48-4D14-B2E9-456F2CEFF719}"/>
    <dgm:cxn modelId="{CACA29DF-52D8-457A-882A-B6EB884461A2}" srcId="{531F247B-2876-4F09-8EAA-27D4E48DB5B8}" destId="{643D6348-18C6-4826-AF7C-DEF981A364E8}" srcOrd="0" destOrd="0" parTransId="{95456DDC-AE28-4E00-8A2A-0211C678BA46}" sibTransId="{44EACA80-939A-4CA9-8B5A-802606BE7030}"/>
    <dgm:cxn modelId="{880D421C-D9EC-4B20-A5B0-0CD8C8D197D1}" type="presOf" srcId="{CE2B2EAA-D504-4D04-8D7A-ABBED3E840EB}" destId="{3EB9C6F3-EEC9-4C5D-9361-5D2EF3AF2ACC}" srcOrd="0" destOrd="1" presId="urn:microsoft.com/office/officeart/2005/8/layout/list1"/>
    <dgm:cxn modelId="{6A0D5682-7635-47E3-8AE5-2ACD4B0F349A}" type="presOf" srcId="{D14D12C5-A22E-4C83-B5B8-8E5C2D6F702C}" destId="{7EC854F7-94A8-4FDE-8EBE-946D63510116}" srcOrd="0" destOrd="2" presId="urn:microsoft.com/office/officeart/2005/8/layout/list1"/>
    <dgm:cxn modelId="{E007D745-0199-4906-B3D1-F4E2490676C0}" srcId="{640E7517-7B6D-4034-8E94-BB61341688AA}" destId="{582F4797-E44D-4621-BB8B-B6DEB3DD328B}" srcOrd="1" destOrd="0" parTransId="{A594478B-A388-45BB-8A60-98FDAF9B9239}" sibTransId="{5019AD93-AF41-4D58-A429-668446F77BBC}"/>
    <dgm:cxn modelId="{9606318B-6AC5-4D80-ADA0-DD6AF8F165C1}" type="presOf" srcId="{643D6348-18C6-4826-AF7C-DEF981A364E8}" destId="{93B29EE8-DD95-4FF5-9816-78B1EB1A66A7}" srcOrd="1" destOrd="0" presId="urn:microsoft.com/office/officeart/2005/8/layout/list1"/>
    <dgm:cxn modelId="{39384183-CF21-42DD-A4F5-46281932E638}" srcId="{2E5387BE-372A-4E30-93E7-90D82B9112C0}" destId="{A60F565C-591E-4CB2-A7A1-5B5883378815}" srcOrd="0" destOrd="0" parTransId="{2E728153-1199-4C63-81C2-83D0A092564C}" sibTransId="{EE2E606A-6F59-49C0-9D3E-D303E8364D90}"/>
    <dgm:cxn modelId="{8A12D7C8-304E-4E62-8F3A-FD75D538FA4A}" type="presOf" srcId="{13F4A902-6479-493C-ABC2-E8993A02A474}" destId="{7EC854F7-94A8-4FDE-8EBE-946D63510116}" srcOrd="0" destOrd="0" presId="urn:microsoft.com/office/officeart/2005/8/layout/list1"/>
    <dgm:cxn modelId="{C7920B73-CD5E-4FDD-BE9A-259B4D0FFF1A}" srcId="{2E5387BE-372A-4E30-93E7-90D82B9112C0}" destId="{05B98DA7-C41C-41CB-A5BE-80AE628F169B}" srcOrd="1" destOrd="0" parTransId="{850238EB-10E6-4456-B486-5BAA7851DB5F}" sibTransId="{198351B0-0027-4310-A12E-54D9317EC523}"/>
    <dgm:cxn modelId="{DB545821-C161-4D0C-8374-454CE25EA086}" srcId="{643D6348-18C6-4826-AF7C-DEF981A364E8}" destId="{CE2B2EAA-D504-4D04-8D7A-ABBED3E840EB}" srcOrd="1" destOrd="0" parTransId="{FD72D666-9262-4018-801C-F9ED1675C0C6}" sibTransId="{B635A540-C448-45FB-8B6A-3C310293FEDE}"/>
    <dgm:cxn modelId="{0A7C458F-63CC-4D4A-81D6-221CC11090D9}" type="presOf" srcId="{640E7517-7B6D-4034-8E94-BB61341688AA}" destId="{8FDBAC31-739C-4DCA-B660-883E9DA85380}" srcOrd="0" destOrd="0" presId="urn:microsoft.com/office/officeart/2005/8/layout/list1"/>
    <dgm:cxn modelId="{FDE5C5CC-C666-4E0A-81F6-93C42D73E8F3}" srcId="{531F247B-2876-4F09-8EAA-27D4E48DB5B8}" destId="{2E5387BE-372A-4E30-93E7-90D82B9112C0}" srcOrd="1" destOrd="0" parTransId="{5703FD6C-CAF3-4777-82B5-A088D41E6FD7}" sibTransId="{0190A603-B70F-426B-AE23-9F549A58023B}"/>
    <dgm:cxn modelId="{C2AE8D92-A216-4262-BC52-6602F84BFAFF}" type="presOf" srcId="{2E5387BE-372A-4E30-93E7-90D82B9112C0}" destId="{B985CD8C-9B75-483B-BBDC-214149A9E4FA}" srcOrd="1" destOrd="0" presId="urn:microsoft.com/office/officeart/2005/8/layout/list1"/>
    <dgm:cxn modelId="{0B59482F-4265-4605-ABB6-FEFEA9C256DB}" srcId="{640E7517-7B6D-4034-8E94-BB61341688AA}" destId="{D14D12C5-A22E-4C83-B5B8-8E5C2D6F702C}" srcOrd="2" destOrd="0" parTransId="{C686E8F0-97F7-4AFF-AF5B-A3FB2FEF0F14}" sibTransId="{425CC5F8-73C0-424D-AC99-3260431A686E}"/>
    <dgm:cxn modelId="{3511DB94-565C-458B-8343-2E344D50102C}" type="presOf" srcId="{582F4797-E44D-4621-BB8B-B6DEB3DD328B}" destId="{7EC854F7-94A8-4FDE-8EBE-946D63510116}" srcOrd="0" destOrd="1" presId="urn:microsoft.com/office/officeart/2005/8/layout/list1"/>
    <dgm:cxn modelId="{A438C92B-B69E-45DF-859D-75911FB2C03C}" type="presParOf" srcId="{B6283D82-AB86-40DA-BB48-2CE9D9AA6411}" destId="{C49E6EAF-91BA-4E47-BE3F-D7CB28A1DBB6}" srcOrd="0" destOrd="0" presId="urn:microsoft.com/office/officeart/2005/8/layout/list1"/>
    <dgm:cxn modelId="{D3A3F861-5505-4BC6-B54D-0EDA4DE9C2E6}" type="presParOf" srcId="{C49E6EAF-91BA-4E47-BE3F-D7CB28A1DBB6}" destId="{7FC5B33D-B866-4521-8612-C4B9BA21FB86}" srcOrd="0" destOrd="0" presId="urn:microsoft.com/office/officeart/2005/8/layout/list1"/>
    <dgm:cxn modelId="{F378C563-8B8A-458F-AB44-8B078E634D2D}" type="presParOf" srcId="{C49E6EAF-91BA-4E47-BE3F-D7CB28A1DBB6}" destId="{93B29EE8-DD95-4FF5-9816-78B1EB1A66A7}" srcOrd="1" destOrd="0" presId="urn:microsoft.com/office/officeart/2005/8/layout/list1"/>
    <dgm:cxn modelId="{F84224D4-4D50-493F-94D2-9B7EE1F93F35}" type="presParOf" srcId="{B6283D82-AB86-40DA-BB48-2CE9D9AA6411}" destId="{65C1DCAE-B86B-4F97-A463-0FF728C12DB1}" srcOrd="1" destOrd="0" presId="urn:microsoft.com/office/officeart/2005/8/layout/list1"/>
    <dgm:cxn modelId="{2D325EE3-1CD0-4605-8AD1-A446988DEEEC}" type="presParOf" srcId="{B6283D82-AB86-40DA-BB48-2CE9D9AA6411}" destId="{3EB9C6F3-EEC9-4C5D-9361-5D2EF3AF2ACC}" srcOrd="2" destOrd="0" presId="urn:microsoft.com/office/officeart/2005/8/layout/list1"/>
    <dgm:cxn modelId="{807A9742-6AE0-4287-8748-30A223EB4B24}" type="presParOf" srcId="{B6283D82-AB86-40DA-BB48-2CE9D9AA6411}" destId="{25DA84F3-0636-42D0-8F76-D777AEB9A230}" srcOrd="3" destOrd="0" presId="urn:microsoft.com/office/officeart/2005/8/layout/list1"/>
    <dgm:cxn modelId="{9F6770CB-A024-4E9A-B86D-D72DADFB4B8C}" type="presParOf" srcId="{B6283D82-AB86-40DA-BB48-2CE9D9AA6411}" destId="{93757B8C-0041-4288-8B0E-A0FA39416159}" srcOrd="4" destOrd="0" presId="urn:microsoft.com/office/officeart/2005/8/layout/list1"/>
    <dgm:cxn modelId="{B8BE2E29-9B1A-434C-89CE-C63786C7E5BD}" type="presParOf" srcId="{93757B8C-0041-4288-8B0E-A0FA39416159}" destId="{42D6CBF3-DF33-4623-8AB9-AF776C00E762}" srcOrd="0" destOrd="0" presId="urn:microsoft.com/office/officeart/2005/8/layout/list1"/>
    <dgm:cxn modelId="{B54E7DD0-D8DD-4C71-A429-4C5A444376DB}" type="presParOf" srcId="{93757B8C-0041-4288-8B0E-A0FA39416159}" destId="{B985CD8C-9B75-483B-BBDC-214149A9E4FA}" srcOrd="1" destOrd="0" presId="urn:microsoft.com/office/officeart/2005/8/layout/list1"/>
    <dgm:cxn modelId="{B62BD500-2815-4BF7-840D-A0F3E464C137}" type="presParOf" srcId="{B6283D82-AB86-40DA-BB48-2CE9D9AA6411}" destId="{80EC22E6-0082-4E21-AEC0-A7EAF15DEFFB}" srcOrd="5" destOrd="0" presId="urn:microsoft.com/office/officeart/2005/8/layout/list1"/>
    <dgm:cxn modelId="{51DD8700-A728-47EE-A8F5-6D8A5A322C16}" type="presParOf" srcId="{B6283D82-AB86-40DA-BB48-2CE9D9AA6411}" destId="{240CDCAA-D31D-427D-9719-7DF6ACF00EFF}" srcOrd="6" destOrd="0" presId="urn:microsoft.com/office/officeart/2005/8/layout/list1"/>
    <dgm:cxn modelId="{E0CA35B0-71EA-4597-9480-B2E12C7C11E6}" type="presParOf" srcId="{B6283D82-AB86-40DA-BB48-2CE9D9AA6411}" destId="{14D79275-1DA8-4874-BD4A-27E0F3D0CF16}" srcOrd="7" destOrd="0" presId="urn:microsoft.com/office/officeart/2005/8/layout/list1"/>
    <dgm:cxn modelId="{51A295D8-4BB1-4E54-98E5-D9B319F61F5B}" type="presParOf" srcId="{B6283D82-AB86-40DA-BB48-2CE9D9AA6411}" destId="{7096FBBF-013E-423B-879D-158FBFFBD63D}" srcOrd="8" destOrd="0" presId="urn:microsoft.com/office/officeart/2005/8/layout/list1"/>
    <dgm:cxn modelId="{DB204997-D855-4F77-9AD0-1732236B4C29}" type="presParOf" srcId="{7096FBBF-013E-423B-879D-158FBFFBD63D}" destId="{8FDBAC31-739C-4DCA-B660-883E9DA85380}" srcOrd="0" destOrd="0" presId="urn:microsoft.com/office/officeart/2005/8/layout/list1"/>
    <dgm:cxn modelId="{4D7B13E6-5667-4067-BA3B-290FFA60C451}" type="presParOf" srcId="{7096FBBF-013E-423B-879D-158FBFFBD63D}" destId="{BBB06399-BED1-45AF-91A2-618DF8FAF929}" srcOrd="1" destOrd="0" presId="urn:microsoft.com/office/officeart/2005/8/layout/list1"/>
    <dgm:cxn modelId="{909FD8F0-F5BA-474B-B882-AE22D23FE83B}" type="presParOf" srcId="{B6283D82-AB86-40DA-BB48-2CE9D9AA6411}" destId="{E11E989A-0AFE-4ADD-A7FB-817D1C17B13A}" srcOrd="9" destOrd="0" presId="urn:microsoft.com/office/officeart/2005/8/layout/list1"/>
    <dgm:cxn modelId="{B474F45B-B0D5-4141-9F4B-B02B369B5D0D}" type="presParOf" srcId="{B6283D82-AB86-40DA-BB48-2CE9D9AA6411}" destId="{7EC854F7-94A8-4FDE-8EBE-946D63510116}"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7EBB05-F357-4B4D-BD41-83CE3D6EAF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67D70E1-A11F-4BE8-96E8-3ED93ACC4824}">
      <dgm:prSet phldrT="[Text]"/>
      <dgm:spPr/>
      <dgm:t>
        <a:bodyPr/>
        <a:lstStyle/>
        <a:p>
          <a:r>
            <a:rPr lang="en-US" dirty="0" smtClean="0">
              <a:solidFill>
                <a:prstClr val="black"/>
              </a:solidFill>
            </a:rPr>
            <a:t>With HSPA+, </a:t>
          </a:r>
        </a:p>
        <a:p>
          <a:r>
            <a:rPr lang="en-US" dirty="0" smtClean="0">
              <a:solidFill>
                <a:prstClr val="black"/>
              </a:solidFill>
            </a:rPr>
            <a:t> Users are served using only one carrier</a:t>
          </a:r>
          <a:endParaRPr lang="en-US" dirty="0"/>
        </a:p>
      </dgm:t>
    </dgm:pt>
    <dgm:pt modelId="{26EC38EC-9D44-4E1A-908E-3B731D84DD47}" type="parTrans" cxnId="{AF995941-F3E8-4CFA-9DD7-A7EBC588DF8F}">
      <dgm:prSet/>
      <dgm:spPr/>
      <dgm:t>
        <a:bodyPr/>
        <a:lstStyle/>
        <a:p>
          <a:endParaRPr lang="en-US"/>
        </a:p>
      </dgm:t>
    </dgm:pt>
    <dgm:pt modelId="{BD3F8600-14C7-4C25-803C-181DC8ACFDB8}" type="sibTrans" cxnId="{AF995941-F3E8-4CFA-9DD7-A7EBC588DF8F}">
      <dgm:prSet/>
      <dgm:spPr/>
      <dgm:t>
        <a:bodyPr/>
        <a:lstStyle/>
        <a:p>
          <a:endParaRPr lang="en-US"/>
        </a:p>
      </dgm:t>
    </dgm:pt>
    <dgm:pt modelId="{76BF9A2B-E99B-4A8C-9167-F4BC0B5EF00E}">
      <dgm:prSet phldrT="[Text]"/>
      <dgm:spPr/>
      <dgm:t>
        <a:bodyPr/>
        <a:lstStyle/>
        <a:p>
          <a:endParaRPr lang="en-US" dirty="0"/>
        </a:p>
      </dgm:t>
    </dgm:pt>
    <dgm:pt modelId="{EBB3B283-0C6D-448A-96E0-D0C375280FA1}" type="parTrans" cxnId="{CDF26093-6DF9-4A7B-9DF8-ABDB748713C8}">
      <dgm:prSet/>
      <dgm:spPr/>
      <dgm:t>
        <a:bodyPr/>
        <a:lstStyle/>
        <a:p>
          <a:endParaRPr lang="en-US"/>
        </a:p>
      </dgm:t>
    </dgm:pt>
    <dgm:pt modelId="{A7B84FC3-D4AB-465E-8C2A-4B89745A3162}" type="sibTrans" cxnId="{CDF26093-6DF9-4A7B-9DF8-ABDB748713C8}">
      <dgm:prSet/>
      <dgm:spPr/>
      <dgm:t>
        <a:bodyPr/>
        <a:lstStyle/>
        <a:p>
          <a:endParaRPr lang="en-US"/>
        </a:p>
      </dgm:t>
    </dgm:pt>
    <dgm:pt modelId="{0FEC39CA-E60A-40BD-A9D2-742F47DA3559}">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solidFill>
                <a:prstClr val="black"/>
              </a:solidFill>
            </a:rPr>
            <a:t>DC-HSPA+,</a:t>
          </a:r>
        </a:p>
        <a:p>
          <a:r>
            <a:rPr lang="en-US" dirty="0" smtClean="0">
              <a:solidFill>
                <a:prstClr val="black"/>
              </a:solidFill>
            </a:rPr>
            <a:t>two carriers have been aggregated together to provide high speeds to users</a:t>
          </a:r>
          <a:endParaRPr lang="en-US" dirty="0"/>
        </a:p>
      </dgm:t>
    </dgm:pt>
    <dgm:pt modelId="{C46B81FB-2AA0-4EBA-A89E-31449400BE54}" type="parTrans" cxnId="{33FC515A-C98D-41D9-B75F-FC1D24EE04EB}">
      <dgm:prSet/>
      <dgm:spPr/>
      <dgm:t>
        <a:bodyPr/>
        <a:lstStyle/>
        <a:p>
          <a:endParaRPr lang="en-US"/>
        </a:p>
      </dgm:t>
    </dgm:pt>
    <dgm:pt modelId="{6B89424D-C9A9-47BC-A93F-932A699EC1A8}" type="sibTrans" cxnId="{33FC515A-C98D-41D9-B75F-FC1D24EE04EB}">
      <dgm:prSet/>
      <dgm:spPr/>
      <dgm:t>
        <a:bodyPr/>
        <a:lstStyle/>
        <a:p>
          <a:endParaRPr lang="en-US"/>
        </a:p>
      </dgm:t>
    </dgm:pt>
    <dgm:pt modelId="{DAEE3E09-AAF1-426A-8114-4B02ED8E3BBB}">
      <dgm:prSet phldrT="[Text]" phldr="1"/>
      <dgm:spPr/>
      <dgm:t>
        <a:bodyPr/>
        <a:lstStyle/>
        <a:p>
          <a:endParaRPr lang="en-US" dirty="0"/>
        </a:p>
      </dgm:t>
    </dgm:pt>
    <dgm:pt modelId="{7EB4D431-81A1-4019-BF85-72BEA8B66B55}" type="parTrans" cxnId="{038B1701-2C32-455C-98CD-E961B58ABD97}">
      <dgm:prSet/>
      <dgm:spPr/>
      <dgm:t>
        <a:bodyPr/>
        <a:lstStyle/>
        <a:p>
          <a:endParaRPr lang="en-US"/>
        </a:p>
      </dgm:t>
    </dgm:pt>
    <dgm:pt modelId="{55C19395-C1FE-4CFF-A6D5-1AB146A6D132}" type="sibTrans" cxnId="{038B1701-2C32-455C-98CD-E961B58ABD97}">
      <dgm:prSet/>
      <dgm:spPr/>
      <dgm:t>
        <a:bodyPr/>
        <a:lstStyle/>
        <a:p>
          <a:endParaRPr lang="en-US"/>
        </a:p>
      </dgm:t>
    </dgm:pt>
    <dgm:pt modelId="{04A54EAB-C329-4FA5-A985-7D8AD481A095}" type="pres">
      <dgm:prSet presAssocID="{5F7EBB05-F357-4B4D-BD41-83CE3D6EAFAC}" presName="linear" presStyleCnt="0">
        <dgm:presLayoutVars>
          <dgm:animLvl val="lvl"/>
          <dgm:resizeHandles val="exact"/>
        </dgm:presLayoutVars>
      </dgm:prSet>
      <dgm:spPr/>
      <dgm:t>
        <a:bodyPr/>
        <a:lstStyle/>
        <a:p>
          <a:endParaRPr lang="en-US"/>
        </a:p>
      </dgm:t>
    </dgm:pt>
    <dgm:pt modelId="{4A860035-0218-426F-B8AC-71BFD9662E30}" type="pres">
      <dgm:prSet presAssocID="{E67D70E1-A11F-4BE8-96E8-3ED93ACC4824}" presName="parentText" presStyleLbl="node1" presStyleIdx="0" presStyleCnt="2" custLinFactX="28012" custLinFactNeighborX="100000" custLinFactNeighborY="-3748">
        <dgm:presLayoutVars>
          <dgm:chMax val="0"/>
          <dgm:bulletEnabled val="1"/>
        </dgm:presLayoutVars>
      </dgm:prSet>
      <dgm:spPr/>
      <dgm:t>
        <a:bodyPr/>
        <a:lstStyle/>
        <a:p>
          <a:endParaRPr lang="en-US"/>
        </a:p>
      </dgm:t>
    </dgm:pt>
    <dgm:pt modelId="{6CB01C82-95B7-481E-85EC-0607494AC01C}" type="pres">
      <dgm:prSet presAssocID="{E67D70E1-A11F-4BE8-96E8-3ED93ACC4824}" presName="childText" presStyleLbl="revTx" presStyleIdx="0" presStyleCnt="2">
        <dgm:presLayoutVars>
          <dgm:bulletEnabled val="1"/>
        </dgm:presLayoutVars>
      </dgm:prSet>
      <dgm:spPr/>
      <dgm:t>
        <a:bodyPr/>
        <a:lstStyle/>
        <a:p>
          <a:endParaRPr lang="en-US"/>
        </a:p>
      </dgm:t>
    </dgm:pt>
    <dgm:pt modelId="{BA34B427-C2EE-4120-81CB-7F70EA257E2D}" type="pres">
      <dgm:prSet presAssocID="{0FEC39CA-E60A-40BD-A9D2-742F47DA3559}" presName="parentText" presStyleLbl="node1" presStyleIdx="1" presStyleCnt="2">
        <dgm:presLayoutVars>
          <dgm:chMax val="0"/>
          <dgm:bulletEnabled val="1"/>
        </dgm:presLayoutVars>
      </dgm:prSet>
      <dgm:spPr/>
      <dgm:t>
        <a:bodyPr/>
        <a:lstStyle/>
        <a:p>
          <a:endParaRPr lang="en-US"/>
        </a:p>
      </dgm:t>
    </dgm:pt>
    <dgm:pt modelId="{5FB5D278-A06A-470E-8314-E0572775555B}" type="pres">
      <dgm:prSet presAssocID="{0FEC39CA-E60A-40BD-A9D2-742F47DA3559}" presName="childText" presStyleLbl="revTx" presStyleIdx="1" presStyleCnt="2">
        <dgm:presLayoutVars>
          <dgm:bulletEnabled val="1"/>
        </dgm:presLayoutVars>
      </dgm:prSet>
      <dgm:spPr/>
      <dgm:t>
        <a:bodyPr/>
        <a:lstStyle/>
        <a:p>
          <a:endParaRPr lang="en-US"/>
        </a:p>
      </dgm:t>
    </dgm:pt>
  </dgm:ptLst>
  <dgm:cxnLst>
    <dgm:cxn modelId="{C0C83D89-7499-4486-A703-BD759C9418A0}" type="presOf" srcId="{E67D70E1-A11F-4BE8-96E8-3ED93ACC4824}" destId="{4A860035-0218-426F-B8AC-71BFD9662E30}" srcOrd="0" destOrd="0" presId="urn:microsoft.com/office/officeart/2005/8/layout/vList2"/>
    <dgm:cxn modelId="{17754DAC-52B9-46F3-89C5-16F0D008F52B}" type="presOf" srcId="{76BF9A2B-E99B-4A8C-9167-F4BC0B5EF00E}" destId="{6CB01C82-95B7-481E-85EC-0607494AC01C}" srcOrd="0" destOrd="0" presId="urn:microsoft.com/office/officeart/2005/8/layout/vList2"/>
    <dgm:cxn modelId="{526927B0-2C76-4D8D-9F3B-5980DF0089DF}" type="presOf" srcId="{5F7EBB05-F357-4B4D-BD41-83CE3D6EAFAC}" destId="{04A54EAB-C329-4FA5-A985-7D8AD481A095}" srcOrd="0" destOrd="0" presId="urn:microsoft.com/office/officeart/2005/8/layout/vList2"/>
    <dgm:cxn modelId="{AF995941-F3E8-4CFA-9DD7-A7EBC588DF8F}" srcId="{5F7EBB05-F357-4B4D-BD41-83CE3D6EAFAC}" destId="{E67D70E1-A11F-4BE8-96E8-3ED93ACC4824}" srcOrd="0" destOrd="0" parTransId="{26EC38EC-9D44-4E1A-908E-3B731D84DD47}" sibTransId="{BD3F8600-14C7-4C25-803C-181DC8ACFDB8}"/>
    <dgm:cxn modelId="{F7A463A9-FA61-4F9D-8B9D-B2F43A5200C0}" type="presOf" srcId="{0FEC39CA-E60A-40BD-A9D2-742F47DA3559}" destId="{BA34B427-C2EE-4120-81CB-7F70EA257E2D}" srcOrd="0" destOrd="0" presId="urn:microsoft.com/office/officeart/2005/8/layout/vList2"/>
    <dgm:cxn modelId="{CDF26093-6DF9-4A7B-9DF8-ABDB748713C8}" srcId="{E67D70E1-A11F-4BE8-96E8-3ED93ACC4824}" destId="{76BF9A2B-E99B-4A8C-9167-F4BC0B5EF00E}" srcOrd="0" destOrd="0" parTransId="{EBB3B283-0C6D-448A-96E0-D0C375280FA1}" sibTransId="{A7B84FC3-D4AB-465E-8C2A-4B89745A3162}"/>
    <dgm:cxn modelId="{33FC515A-C98D-41D9-B75F-FC1D24EE04EB}" srcId="{5F7EBB05-F357-4B4D-BD41-83CE3D6EAFAC}" destId="{0FEC39CA-E60A-40BD-A9D2-742F47DA3559}" srcOrd="1" destOrd="0" parTransId="{C46B81FB-2AA0-4EBA-A89E-31449400BE54}" sibTransId="{6B89424D-C9A9-47BC-A93F-932A699EC1A8}"/>
    <dgm:cxn modelId="{E8ACB155-1749-48B0-AA81-4D921FC438C2}" type="presOf" srcId="{DAEE3E09-AAF1-426A-8114-4B02ED8E3BBB}" destId="{5FB5D278-A06A-470E-8314-E0572775555B}" srcOrd="0" destOrd="0" presId="urn:microsoft.com/office/officeart/2005/8/layout/vList2"/>
    <dgm:cxn modelId="{038B1701-2C32-455C-98CD-E961B58ABD97}" srcId="{0FEC39CA-E60A-40BD-A9D2-742F47DA3559}" destId="{DAEE3E09-AAF1-426A-8114-4B02ED8E3BBB}" srcOrd="0" destOrd="0" parTransId="{7EB4D431-81A1-4019-BF85-72BEA8B66B55}" sibTransId="{55C19395-C1FE-4CFF-A6D5-1AB146A6D132}"/>
    <dgm:cxn modelId="{F7C36CAB-220E-4619-8194-830B2036B606}" type="presParOf" srcId="{04A54EAB-C329-4FA5-A985-7D8AD481A095}" destId="{4A860035-0218-426F-B8AC-71BFD9662E30}" srcOrd="0" destOrd="0" presId="urn:microsoft.com/office/officeart/2005/8/layout/vList2"/>
    <dgm:cxn modelId="{50C23AB3-F61F-4C13-867A-00BFA57B86E0}" type="presParOf" srcId="{04A54EAB-C329-4FA5-A985-7D8AD481A095}" destId="{6CB01C82-95B7-481E-85EC-0607494AC01C}" srcOrd="1" destOrd="0" presId="urn:microsoft.com/office/officeart/2005/8/layout/vList2"/>
    <dgm:cxn modelId="{4725964E-9438-4F55-AE52-6317F9850E46}" type="presParOf" srcId="{04A54EAB-C329-4FA5-A985-7D8AD481A095}" destId="{BA34B427-C2EE-4120-81CB-7F70EA257E2D}" srcOrd="2" destOrd="0" presId="urn:microsoft.com/office/officeart/2005/8/layout/vList2"/>
    <dgm:cxn modelId="{E460AFF3-759C-4690-A74B-3C6CD35E2F39}" type="presParOf" srcId="{04A54EAB-C329-4FA5-A985-7D8AD481A095}" destId="{5FB5D278-A06A-470E-8314-E0572775555B}"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E71C3A-D9AB-4CA7-848C-F7E39184E8C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112A55E8-C7B4-4F46-88B3-389B4EF4E30D}">
      <dgm:prSet phldrT="[Text]">
        <dgm:style>
          <a:lnRef idx="0">
            <a:schemeClr val="accent5"/>
          </a:lnRef>
          <a:fillRef idx="3">
            <a:schemeClr val="accent5"/>
          </a:fillRef>
          <a:effectRef idx="3">
            <a:schemeClr val="accent5"/>
          </a:effectRef>
          <a:fontRef idx="minor">
            <a:schemeClr val="lt1"/>
          </a:fontRef>
        </dgm:style>
      </dgm:prSet>
      <dgm:spPr/>
      <dgm:t>
        <a:bodyPr/>
        <a:lstStyle/>
        <a:p>
          <a:r>
            <a:rPr lang="en-US" b="1" dirty="0" smtClean="0">
              <a:solidFill>
                <a:schemeClr val="bg1"/>
              </a:solidFill>
            </a:rPr>
            <a:t>HSPA+</a:t>
          </a:r>
          <a:endParaRPr lang="en-US" dirty="0">
            <a:solidFill>
              <a:schemeClr val="bg1"/>
            </a:solidFill>
          </a:endParaRPr>
        </a:p>
      </dgm:t>
    </dgm:pt>
    <dgm:pt modelId="{6E68C67B-51C1-4115-9A35-E361944F0E38}" type="parTrans" cxnId="{2AE4866D-36DC-4F03-AAA5-2A04F8042E9D}">
      <dgm:prSet/>
      <dgm:spPr/>
      <dgm:t>
        <a:bodyPr/>
        <a:lstStyle/>
        <a:p>
          <a:endParaRPr lang="en-US"/>
        </a:p>
      </dgm:t>
    </dgm:pt>
    <dgm:pt modelId="{5145D7AB-DD29-4989-B878-D35009D33533}" type="sibTrans" cxnId="{2AE4866D-36DC-4F03-AAA5-2A04F8042E9D}">
      <dgm:prSet/>
      <dgm:spPr/>
      <dgm:t>
        <a:bodyPr/>
        <a:lstStyle/>
        <a:p>
          <a:endParaRPr lang="en-US"/>
        </a:p>
      </dgm:t>
    </dgm:pt>
    <dgm:pt modelId="{AA386CA6-DC40-406C-B36B-EC75421EB243}">
      <dgm:prSet>
        <dgm:style>
          <a:lnRef idx="0">
            <a:schemeClr val="accent2"/>
          </a:lnRef>
          <a:fillRef idx="3">
            <a:schemeClr val="accent2"/>
          </a:fillRef>
          <a:effectRef idx="3">
            <a:schemeClr val="accent2"/>
          </a:effectRef>
          <a:fontRef idx="minor">
            <a:schemeClr val="lt1"/>
          </a:fontRef>
        </dgm:style>
      </dgm:prSet>
      <dgm:spPr/>
      <dgm:t>
        <a:bodyPr/>
        <a:lstStyle/>
        <a:p>
          <a:r>
            <a:rPr lang="en-US" b="1" dirty="0" smtClean="0"/>
            <a:t>DC -HSPA+</a:t>
          </a:r>
        </a:p>
      </dgm:t>
    </dgm:pt>
    <dgm:pt modelId="{EA0A7A49-C74E-431C-8735-C2042B05D299}" type="parTrans" cxnId="{24729923-7125-4708-92EF-1788B0CE771B}">
      <dgm:prSet/>
      <dgm:spPr/>
      <dgm:t>
        <a:bodyPr/>
        <a:lstStyle/>
        <a:p>
          <a:endParaRPr lang="en-US"/>
        </a:p>
      </dgm:t>
    </dgm:pt>
    <dgm:pt modelId="{1D34974E-9B06-4D2C-9818-C8C812C40F4E}" type="sibTrans" cxnId="{24729923-7125-4708-92EF-1788B0CE771B}">
      <dgm:prSet/>
      <dgm:spPr/>
      <dgm:t>
        <a:bodyPr/>
        <a:lstStyle/>
        <a:p>
          <a:endParaRPr lang="en-US"/>
        </a:p>
      </dgm:t>
    </dgm:pt>
    <dgm:pt modelId="{0BBF6E25-5AE6-4D61-8657-C4BE2E50A0BC}" type="pres">
      <dgm:prSet presAssocID="{89E71C3A-D9AB-4CA7-848C-F7E39184E8CB}" presName="Name0" presStyleCnt="0">
        <dgm:presLayoutVars>
          <dgm:chPref val="3"/>
          <dgm:dir/>
          <dgm:animLvl val="lvl"/>
          <dgm:resizeHandles/>
        </dgm:presLayoutVars>
      </dgm:prSet>
      <dgm:spPr/>
      <dgm:t>
        <a:bodyPr/>
        <a:lstStyle/>
        <a:p>
          <a:endParaRPr lang="en-US"/>
        </a:p>
      </dgm:t>
    </dgm:pt>
    <dgm:pt modelId="{6303144E-1686-4E38-ADD6-C1D274C3BA1D}" type="pres">
      <dgm:prSet presAssocID="{112A55E8-C7B4-4F46-88B3-389B4EF4E30D}" presName="horFlow" presStyleCnt="0"/>
      <dgm:spPr/>
    </dgm:pt>
    <dgm:pt modelId="{6C8AC6E8-7BED-495B-A3C5-16E43A214037}" type="pres">
      <dgm:prSet presAssocID="{112A55E8-C7B4-4F46-88B3-389B4EF4E30D}" presName="bigChev" presStyleLbl="node1" presStyleIdx="0" presStyleCnt="2" custScaleX="73080" custScaleY="100000" custLinFactNeighborX="-53206" custLinFactNeighborY="-70532"/>
      <dgm:spPr/>
      <dgm:t>
        <a:bodyPr/>
        <a:lstStyle/>
        <a:p>
          <a:endParaRPr lang="en-US"/>
        </a:p>
      </dgm:t>
    </dgm:pt>
    <dgm:pt modelId="{F5A6A0C4-EFDA-4EFF-A6F1-951CBEB6835B}" type="pres">
      <dgm:prSet presAssocID="{112A55E8-C7B4-4F46-88B3-389B4EF4E30D}" presName="vSp" presStyleCnt="0"/>
      <dgm:spPr/>
    </dgm:pt>
    <dgm:pt modelId="{BE7779E1-580A-4ADB-855C-FF2F24091FCB}" type="pres">
      <dgm:prSet presAssocID="{AA386CA6-DC40-406C-B36B-EC75421EB243}" presName="horFlow" presStyleCnt="0"/>
      <dgm:spPr/>
    </dgm:pt>
    <dgm:pt modelId="{321B97F4-6147-458F-9B5D-A6CB8C561D4E}" type="pres">
      <dgm:prSet presAssocID="{AA386CA6-DC40-406C-B36B-EC75421EB243}" presName="bigChev" presStyleLbl="node1" presStyleIdx="1" presStyleCnt="2" custScaleX="74822" custScaleY="101102" custLinFactNeighborX="-12255" custLinFactNeighborY="18467"/>
      <dgm:spPr/>
      <dgm:t>
        <a:bodyPr/>
        <a:lstStyle/>
        <a:p>
          <a:endParaRPr lang="en-US"/>
        </a:p>
      </dgm:t>
    </dgm:pt>
  </dgm:ptLst>
  <dgm:cxnLst>
    <dgm:cxn modelId="{24729923-7125-4708-92EF-1788B0CE771B}" srcId="{89E71C3A-D9AB-4CA7-848C-F7E39184E8CB}" destId="{AA386CA6-DC40-406C-B36B-EC75421EB243}" srcOrd="1" destOrd="0" parTransId="{EA0A7A49-C74E-431C-8735-C2042B05D299}" sibTransId="{1D34974E-9B06-4D2C-9818-C8C812C40F4E}"/>
    <dgm:cxn modelId="{2AE4866D-36DC-4F03-AAA5-2A04F8042E9D}" srcId="{89E71C3A-D9AB-4CA7-848C-F7E39184E8CB}" destId="{112A55E8-C7B4-4F46-88B3-389B4EF4E30D}" srcOrd="0" destOrd="0" parTransId="{6E68C67B-51C1-4115-9A35-E361944F0E38}" sibTransId="{5145D7AB-DD29-4989-B878-D35009D33533}"/>
    <dgm:cxn modelId="{3C4B81DD-8DC8-456D-9722-9660B80BFD3B}" type="presOf" srcId="{AA386CA6-DC40-406C-B36B-EC75421EB243}" destId="{321B97F4-6147-458F-9B5D-A6CB8C561D4E}" srcOrd="0" destOrd="0" presId="urn:microsoft.com/office/officeart/2005/8/layout/lProcess3"/>
    <dgm:cxn modelId="{963D9D4D-713B-451B-930C-19EDFA3FA8BE}" type="presOf" srcId="{112A55E8-C7B4-4F46-88B3-389B4EF4E30D}" destId="{6C8AC6E8-7BED-495B-A3C5-16E43A214037}" srcOrd="0" destOrd="0" presId="urn:microsoft.com/office/officeart/2005/8/layout/lProcess3"/>
    <dgm:cxn modelId="{A59541F2-9EEF-445A-B348-37B3A4D85F71}" type="presOf" srcId="{89E71C3A-D9AB-4CA7-848C-F7E39184E8CB}" destId="{0BBF6E25-5AE6-4D61-8657-C4BE2E50A0BC}" srcOrd="0" destOrd="0" presId="urn:microsoft.com/office/officeart/2005/8/layout/lProcess3"/>
    <dgm:cxn modelId="{356855C7-2209-40A8-973F-A3D1B3C13B5C}" type="presParOf" srcId="{0BBF6E25-5AE6-4D61-8657-C4BE2E50A0BC}" destId="{6303144E-1686-4E38-ADD6-C1D274C3BA1D}" srcOrd="0" destOrd="0" presId="urn:microsoft.com/office/officeart/2005/8/layout/lProcess3"/>
    <dgm:cxn modelId="{45B80DBA-64A4-4B84-8DDC-5EE646E62DAA}" type="presParOf" srcId="{6303144E-1686-4E38-ADD6-C1D274C3BA1D}" destId="{6C8AC6E8-7BED-495B-A3C5-16E43A214037}" srcOrd="0" destOrd="0" presId="urn:microsoft.com/office/officeart/2005/8/layout/lProcess3"/>
    <dgm:cxn modelId="{8D5CD3D5-9AB7-4440-891D-7D1F6DC0E6EF}" type="presParOf" srcId="{0BBF6E25-5AE6-4D61-8657-C4BE2E50A0BC}" destId="{F5A6A0C4-EFDA-4EFF-A6F1-951CBEB6835B}" srcOrd="1" destOrd="0" presId="urn:microsoft.com/office/officeart/2005/8/layout/lProcess3"/>
    <dgm:cxn modelId="{C67D07F2-0EEE-4E0C-ABD2-1F0D4F192767}" type="presParOf" srcId="{0BBF6E25-5AE6-4D61-8657-C4BE2E50A0BC}" destId="{BE7779E1-580A-4ADB-855C-FF2F24091FCB}" srcOrd="2" destOrd="0" presId="urn:microsoft.com/office/officeart/2005/8/layout/lProcess3"/>
    <dgm:cxn modelId="{B79FB218-40B6-43CC-A9F2-9B7A61A962B3}" type="presParOf" srcId="{BE7779E1-580A-4ADB-855C-FF2F24091FCB}" destId="{321B97F4-6147-458F-9B5D-A6CB8C561D4E}"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1B29FB-C10B-44E3-BABB-2F5CF6FE3F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9A38C5-F2A6-4ADC-A587-EF9CFAA31C66}">
      <dgm:prSet custT="1"/>
      <dgm:spPr/>
      <dgm:t>
        <a:bodyPr/>
        <a:lstStyle/>
        <a:p>
          <a:pPr rtl="0"/>
          <a:r>
            <a:rPr lang="en-US" sz="2400" dirty="0" smtClean="0"/>
            <a:t>Need to have DC-HSPA+ capable device with correct APN</a:t>
          </a:r>
          <a:endParaRPr lang="en-US" sz="2400" dirty="0"/>
        </a:p>
      </dgm:t>
    </dgm:pt>
    <dgm:pt modelId="{A6301D32-66D1-4E2F-BC9E-37ADEA19DE0E}" type="parTrans" cxnId="{72BB22B9-FD1A-4727-9757-4C2E27C3C5F6}">
      <dgm:prSet/>
      <dgm:spPr/>
      <dgm:t>
        <a:bodyPr/>
        <a:lstStyle/>
        <a:p>
          <a:endParaRPr lang="en-US" sz="2400"/>
        </a:p>
      </dgm:t>
    </dgm:pt>
    <dgm:pt modelId="{7D9B3E9D-CDD9-419A-A05D-247CEB144455}" type="sibTrans" cxnId="{72BB22B9-FD1A-4727-9757-4C2E27C3C5F6}">
      <dgm:prSet/>
      <dgm:spPr/>
      <dgm:t>
        <a:bodyPr/>
        <a:lstStyle/>
        <a:p>
          <a:endParaRPr lang="en-US" sz="2400"/>
        </a:p>
      </dgm:t>
    </dgm:pt>
    <dgm:pt modelId="{040C82BB-D20C-432B-A115-EED8053F3048}">
      <dgm:prSet custT="1"/>
      <dgm:spPr/>
      <dgm:t>
        <a:bodyPr/>
        <a:lstStyle/>
        <a:p>
          <a:pPr rtl="0"/>
          <a:r>
            <a:rPr lang="en-US" sz="2400" dirty="0" smtClean="0"/>
            <a:t>Need to use a application which need this much of higher data rates</a:t>
          </a:r>
          <a:endParaRPr lang="en-US" sz="2400" dirty="0"/>
        </a:p>
      </dgm:t>
    </dgm:pt>
    <dgm:pt modelId="{CC31DC6F-5AB2-4145-8697-3230A86F87EE}" type="parTrans" cxnId="{8DE62A8B-3CBB-4923-864F-FBEB13BC5C64}">
      <dgm:prSet/>
      <dgm:spPr/>
      <dgm:t>
        <a:bodyPr/>
        <a:lstStyle/>
        <a:p>
          <a:endParaRPr lang="en-US" sz="2400"/>
        </a:p>
      </dgm:t>
    </dgm:pt>
    <dgm:pt modelId="{3994E5EE-17CB-433F-BF22-0678F79B885A}" type="sibTrans" cxnId="{8DE62A8B-3CBB-4923-864F-FBEB13BC5C64}">
      <dgm:prSet/>
      <dgm:spPr/>
      <dgm:t>
        <a:bodyPr/>
        <a:lstStyle/>
        <a:p>
          <a:endParaRPr lang="en-US" sz="2400"/>
        </a:p>
      </dgm:t>
    </dgm:pt>
    <dgm:pt modelId="{D83DA92C-6937-4A4B-B315-16A09A24CE9E}">
      <dgm:prSet custT="1"/>
      <dgm:spPr/>
      <dgm:t>
        <a:bodyPr/>
        <a:lstStyle/>
        <a:p>
          <a:pPr rtl="0"/>
          <a:r>
            <a:rPr lang="en-US" sz="2400" dirty="0" err="1" smtClean="0"/>
            <a:t>Eg</a:t>
          </a:r>
          <a:r>
            <a:rPr lang="en-US" sz="2400" dirty="0" smtClean="0"/>
            <a:t>: Will not get high speed by watching HD </a:t>
          </a:r>
          <a:r>
            <a:rPr lang="en-US" sz="2400" dirty="0" err="1" smtClean="0"/>
            <a:t>Youtube</a:t>
          </a:r>
          <a:endParaRPr lang="en-US" sz="2400" dirty="0"/>
        </a:p>
      </dgm:t>
    </dgm:pt>
    <dgm:pt modelId="{DE35B505-2469-4D00-8D63-5AD0440B6303}" type="parTrans" cxnId="{036FFDB3-1B4E-4B63-8118-6B201E87AEE0}">
      <dgm:prSet/>
      <dgm:spPr/>
      <dgm:t>
        <a:bodyPr/>
        <a:lstStyle/>
        <a:p>
          <a:endParaRPr lang="en-US" sz="2400"/>
        </a:p>
      </dgm:t>
    </dgm:pt>
    <dgm:pt modelId="{A8D0E958-2BC4-4EFB-A40A-BACA773BEA57}" type="sibTrans" cxnId="{036FFDB3-1B4E-4B63-8118-6B201E87AEE0}">
      <dgm:prSet/>
      <dgm:spPr/>
      <dgm:t>
        <a:bodyPr/>
        <a:lstStyle/>
        <a:p>
          <a:endParaRPr lang="en-US" sz="2400"/>
        </a:p>
      </dgm:t>
    </dgm:pt>
    <dgm:pt modelId="{4A8DF42B-10E4-496F-BE0F-886FAC887C52}">
      <dgm:prSet custT="1"/>
      <dgm:spPr/>
      <dgm:t>
        <a:bodyPr/>
        <a:lstStyle/>
        <a:p>
          <a:pPr rtl="0"/>
          <a:r>
            <a:rPr lang="en-US" sz="2400" dirty="0" smtClean="0"/>
            <a:t>The server side also need to have the capability to support higher speed</a:t>
          </a:r>
          <a:endParaRPr lang="en-US" sz="2400" dirty="0"/>
        </a:p>
      </dgm:t>
    </dgm:pt>
    <dgm:pt modelId="{BFA047C0-4A81-4048-B51B-FD7D38FA13E7}" type="parTrans" cxnId="{8D325EDD-4781-4A27-ABB5-C5234D05F02F}">
      <dgm:prSet/>
      <dgm:spPr/>
      <dgm:t>
        <a:bodyPr/>
        <a:lstStyle/>
        <a:p>
          <a:endParaRPr lang="en-US" sz="2400"/>
        </a:p>
      </dgm:t>
    </dgm:pt>
    <dgm:pt modelId="{72FB659E-1F22-4C17-898D-42258A3F1EB2}" type="sibTrans" cxnId="{8D325EDD-4781-4A27-ABB5-C5234D05F02F}">
      <dgm:prSet/>
      <dgm:spPr/>
      <dgm:t>
        <a:bodyPr/>
        <a:lstStyle/>
        <a:p>
          <a:endParaRPr lang="en-US" sz="2400"/>
        </a:p>
      </dgm:t>
    </dgm:pt>
    <dgm:pt modelId="{442AA920-F486-46B9-8978-168F60CD96C8}">
      <dgm:prSet custT="1"/>
      <dgm:spPr/>
      <dgm:t>
        <a:bodyPr/>
        <a:lstStyle/>
        <a:p>
          <a:pPr rtl="0"/>
          <a:r>
            <a:rPr lang="en-US" sz="2400" dirty="0" err="1" smtClean="0"/>
            <a:t>Eg</a:t>
          </a:r>
          <a:r>
            <a:rPr lang="en-US" sz="2400" dirty="0" smtClean="0"/>
            <a:t>: Torrent download can have limitation from sever side</a:t>
          </a:r>
          <a:endParaRPr lang="en-US" sz="2400" dirty="0"/>
        </a:p>
      </dgm:t>
    </dgm:pt>
    <dgm:pt modelId="{A9BE9742-7E20-4C95-8BCD-7B8A780DFA23}" type="parTrans" cxnId="{F5BE9C67-23F2-447C-B80C-58ABE0F40F4F}">
      <dgm:prSet/>
      <dgm:spPr/>
      <dgm:t>
        <a:bodyPr/>
        <a:lstStyle/>
        <a:p>
          <a:endParaRPr lang="en-US" sz="2400"/>
        </a:p>
      </dgm:t>
    </dgm:pt>
    <dgm:pt modelId="{82604E4E-94AC-4BE8-BEE7-A943E4684498}" type="sibTrans" cxnId="{F5BE9C67-23F2-447C-B80C-58ABE0F40F4F}">
      <dgm:prSet/>
      <dgm:spPr/>
      <dgm:t>
        <a:bodyPr/>
        <a:lstStyle/>
        <a:p>
          <a:endParaRPr lang="en-US" sz="2400"/>
        </a:p>
      </dgm:t>
    </dgm:pt>
    <dgm:pt modelId="{B73EC1B9-94FD-4131-AA1E-8B5B706CFCF7}">
      <dgm:prSet custT="1"/>
      <dgm:spPr/>
      <dgm:t>
        <a:bodyPr/>
        <a:lstStyle/>
        <a:p>
          <a:pPr rtl="0"/>
          <a:r>
            <a:rPr lang="en-US" sz="2400" dirty="0" smtClean="0"/>
            <a:t>Dongle, phone, Tab </a:t>
          </a:r>
          <a:r>
            <a:rPr lang="en-US" sz="2400" dirty="0" err="1" smtClean="0"/>
            <a:t>WiFi</a:t>
          </a:r>
          <a:r>
            <a:rPr lang="en-US" sz="2400" dirty="0" smtClean="0"/>
            <a:t> router</a:t>
          </a:r>
          <a:endParaRPr lang="en-US" sz="2400" dirty="0"/>
        </a:p>
      </dgm:t>
    </dgm:pt>
    <dgm:pt modelId="{6AE9DED9-045D-4E5C-8E2B-02C6BA015186}" type="parTrans" cxnId="{CA01B08A-C115-41F0-859C-D5E1F6956F06}">
      <dgm:prSet/>
      <dgm:spPr/>
      <dgm:t>
        <a:bodyPr/>
        <a:lstStyle/>
        <a:p>
          <a:endParaRPr lang="en-US" sz="2400"/>
        </a:p>
      </dgm:t>
    </dgm:pt>
    <dgm:pt modelId="{65318E0F-4A1A-4A3A-AAC0-7E527D65A71A}" type="sibTrans" cxnId="{CA01B08A-C115-41F0-859C-D5E1F6956F06}">
      <dgm:prSet/>
      <dgm:spPr/>
      <dgm:t>
        <a:bodyPr/>
        <a:lstStyle/>
        <a:p>
          <a:endParaRPr lang="en-US" sz="2400"/>
        </a:p>
      </dgm:t>
    </dgm:pt>
    <dgm:pt modelId="{F0D041BF-6900-42E2-A81B-96CEDCD157F3}">
      <dgm:prSet custT="1"/>
      <dgm:spPr/>
      <dgm:t>
        <a:bodyPr/>
        <a:lstStyle/>
        <a:p>
          <a:pPr rtl="0"/>
          <a:endParaRPr lang="en-US" sz="2400" dirty="0"/>
        </a:p>
      </dgm:t>
    </dgm:pt>
    <dgm:pt modelId="{572162F3-E81A-4D67-9E01-88F781C67E28}" type="parTrans" cxnId="{A735A161-CB4E-40B1-A384-AF83D2E41350}">
      <dgm:prSet/>
      <dgm:spPr/>
      <dgm:t>
        <a:bodyPr/>
        <a:lstStyle/>
        <a:p>
          <a:endParaRPr lang="en-US" sz="2400"/>
        </a:p>
      </dgm:t>
    </dgm:pt>
    <dgm:pt modelId="{5E3BDC71-E10F-48C5-8E0B-8FD2D22831DA}" type="sibTrans" cxnId="{A735A161-CB4E-40B1-A384-AF83D2E41350}">
      <dgm:prSet/>
      <dgm:spPr/>
      <dgm:t>
        <a:bodyPr/>
        <a:lstStyle/>
        <a:p>
          <a:endParaRPr lang="en-US" sz="2400"/>
        </a:p>
      </dgm:t>
    </dgm:pt>
    <dgm:pt modelId="{29091F47-0F98-48CA-8190-C295FFC3B612}">
      <dgm:prSet custT="1"/>
      <dgm:spPr/>
      <dgm:t>
        <a:bodyPr/>
        <a:lstStyle/>
        <a:p>
          <a:pPr rtl="0"/>
          <a:r>
            <a:rPr lang="en-US" sz="2400" dirty="0" smtClean="0"/>
            <a:t>No improvement on UL with this technology</a:t>
          </a:r>
          <a:endParaRPr lang="en-US" sz="2400" dirty="0"/>
        </a:p>
      </dgm:t>
    </dgm:pt>
    <dgm:pt modelId="{1C2766BB-9E38-4587-8102-F4D0212AF55B}" type="sibTrans" cxnId="{3E63F4D7-864E-4CD9-85FC-B677814D5B4A}">
      <dgm:prSet/>
      <dgm:spPr/>
      <dgm:t>
        <a:bodyPr/>
        <a:lstStyle/>
        <a:p>
          <a:endParaRPr lang="en-US" sz="2400"/>
        </a:p>
      </dgm:t>
    </dgm:pt>
    <dgm:pt modelId="{415AD573-8A13-4C29-A78A-1C7D5D026E3D}" type="parTrans" cxnId="{3E63F4D7-864E-4CD9-85FC-B677814D5B4A}">
      <dgm:prSet/>
      <dgm:spPr/>
      <dgm:t>
        <a:bodyPr/>
        <a:lstStyle/>
        <a:p>
          <a:endParaRPr lang="en-US" sz="2400"/>
        </a:p>
      </dgm:t>
    </dgm:pt>
    <dgm:pt modelId="{5F916232-DEBB-4AFC-B675-A6D40C75F096}" type="pres">
      <dgm:prSet presAssocID="{741B29FB-C10B-44E3-BABB-2F5CF6FE3F21}" presName="linear" presStyleCnt="0">
        <dgm:presLayoutVars>
          <dgm:animLvl val="lvl"/>
          <dgm:resizeHandles val="exact"/>
        </dgm:presLayoutVars>
      </dgm:prSet>
      <dgm:spPr/>
      <dgm:t>
        <a:bodyPr/>
        <a:lstStyle/>
        <a:p>
          <a:endParaRPr lang="en-US"/>
        </a:p>
      </dgm:t>
    </dgm:pt>
    <dgm:pt modelId="{77DF8547-A879-4A25-98FA-16046B78773B}" type="pres">
      <dgm:prSet presAssocID="{E89A38C5-F2A6-4ADC-A587-EF9CFAA31C66}" presName="parentText" presStyleLbl="node1" presStyleIdx="0" presStyleCnt="4">
        <dgm:presLayoutVars>
          <dgm:chMax val="0"/>
          <dgm:bulletEnabled val="1"/>
        </dgm:presLayoutVars>
      </dgm:prSet>
      <dgm:spPr/>
      <dgm:t>
        <a:bodyPr/>
        <a:lstStyle/>
        <a:p>
          <a:endParaRPr lang="en-US"/>
        </a:p>
      </dgm:t>
    </dgm:pt>
    <dgm:pt modelId="{1A957F57-4DA8-4548-8B92-14694EC43943}" type="pres">
      <dgm:prSet presAssocID="{E89A38C5-F2A6-4ADC-A587-EF9CFAA31C66}" presName="childText" presStyleLbl="revTx" presStyleIdx="0" presStyleCnt="4">
        <dgm:presLayoutVars>
          <dgm:bulletEnabled val="1"/>
        </dgm:presLayoutVars>
      </dgm:prSet>
      <dgm:spPr/>
      <dgm:t>
        <a:bodyPr/>
        <a:lstStyle/>
        <a:p>
          <a:endParaRPr lang="en-US"/>
        </a:p>
      </dgm:t>
    </dgm:pt>
    <dgm:pt modelId="{E4E937F3-210A-4130-B7DB-8D9158712785}" type="pres">
      <dgm:prSet presAssocID="{040C82BB-D20C-432B-A115-EED8053F3048}" presName="parentText" presStyleLbl="node1" presStyleIdx="1" presStyleCnt="4">
        <dgm:presLayoutVars>
          <dgm:chMax val="0"/>
          <dgm:bulletEnabled val="1"/>
        </dgm:presLayoutVars>
      </dgm:prSet>
      <dgm:spPr/>
      <dgm:t>
        <a:bodyPr/>
        <a:lstStyle/>
        <a:p>
          <a:endParaRPr lang="en-US"/>
        </a:p>
      </dgm:t>
    </dgm:pt>
    <dgm:pt modelId="{8C1C0F36-8EC8-4B18-AF16-944634FEC421}" type="pres">
      <dgm:prSet presAssocID="{040C82BB-D20C-432B-A115-EED8053F3048}" presName="childText" presStyleLbl="revTx" presStyleIdx="1" presStyleCnt="4">
        <dgm:presLayoutVars>
          <dgm:bulletEnabled val="1"/>
        </dgm:presLayoutVars>
      </dgm:prSet>
      <dgm:spPr/>
      <dgm:t>
        <a:bodyPr/>
        <a:lstStyle/>
        <a:p>
          <a:endParaRPr lang="en-US"/>
        </a:p>
      </dgm:t>
    </dgm:pt>
    <dgm:pt modelId="{61B5CDBD-FCD2-42B4-A8E8-4BF7A4620B5B}" type="pres">
      <dgm:prSet presAssocID="{4A8DF42B-10E4-496F-BE0F-886FAC887C52}" presName="parentText" presStyleLbl="node1" presStyleIdx="2" presStyleCnt="4">
        <dgm:presLayoutVars>
          <dgm:chMax val="0"/>
          <dgm:bulletEnabled val="1"/>
        </dgm:presLayoutVars>
      </dgm:prSet>
      <dgm:spPr/>
      <dgm:t>
        <a:bodyPr/>
        <a:lstStyle/>
        <a:p>
          <a:endParaRPr lang="en-US"/>
        </a:p>
      </dgm:t>
    </dgm:pt>
    <dgm:pt modelId="{C098FEBD-272A-486D-AA4F-79E1EA6FC296}" type="pres">
      <dgm:prSet presAssocID="{4A8DF42B-10E4-496F-BE0F-886FAC887C52}" presName="childText" presStyleLbl="revTx" presStyleIdx="2" presStyleCnt="4">
        <dgm:presLayoutVars>
          <dgm:bulletEnabled val="1"/>
        </dgm:presLayoutVars>
      </dgm:prSet>
      <dgm:spPr/>
      <dgm:t>
        <a:bodyPr/>
        <a:lstStyle/>
        <a:p>
          <a:endParaRPr lang="en-US"/>
        </a:p>
      </dgm:t>
    </dgm:pt>
    <dgm:pt modelId="{48EB9D21-E55B-4DF7-B6A2-E15AE836E24E}" type="pres">
      <dgm:prSet presAssocID="{29091F47-0F98-48CA-8190-C295FFC3B612}" presName="parentText" presStyleLbl="node1" presStyleIdx="3" presStyleCnt="4">
        <dgm:presLayoutVars>
          <dgm:chMax val="0"/>
          <dgm:bulletEnabled val="1"/>
        </dgm:presLayoutVars>
      </dgm:prSet>
      <dgm:spPr/>
      <dgm:t>
        <a:bodyPr/>
        <a:lstStyle/>
        <a:p>
          <a:endParaRPr lang="en-US"/>
        </a:p>
      </dgm:t>
    </dgm:pt>
    <dgm:pt modelId="{F56C67A3-C773-4CB8-9BDD-1BAC5DFD66E2}" type="pres">
      <dgm:prSet presAssocID="{29091F47-0F98-48CA-8190-C295FFC3B612}" presName="childText" presStyleLbl="revTx" presStyleIdx="3" presStyleCnt="4">
        <dgm:presLayoutVars>
          <dgm:bulletEnabled val="1"/>
        </dgm:presLayoutVars>
      </dgm:prSet>
      <dgm:spPr/>
      <dgm:t>
        <a:bodyPr/>
        <a:lstStyle/>
        <a:p>
          <a:endParaRPr lang="en-US"/>
        </a:p>
      </dgm:t>
    </dgm:pt>
  </dgm:ptLst>
  <dgm:cxnLst>
    <dgm:cxn modelId="{99F69E49-0EC1-497C-B898-BBFEDBE95B0D}" type="presOf" srcId="{741B29FB-C10B-44E3-BABB-2F5CF6FE3F21}" destId="{5F916232-DEBB-4AFC-B675-A6D40C75F096}" srcOrd="0" destOrd="0" presId="urn:microsoft.com/office/officeart/2005/8/layout/vList2"/>
    <dgm:cxn modelId="{38FF906E-8A9C-46B9-A0E2-F72266CA0FDC}" type="presOf" srcId="{D83DA92C-6937-4A4B-B315-16A09A24CE9E}" destId="{8C1C0F36-8EC8-4B18-AF16-944634FEC421}" srcOrd="0" destOrd="0" presId="urn:microsoft.com/office/officeart/2005/8/layout/vList2"/>
    <dgm:cxn modelId="{3E63F4D7-864E-4CD9-85FC-B677814D5B4A}" srcId="{741B29FB-C10B-44E3-BABB-2F5CF6FE3F21}" destId="{29091F47-0F98-48CA-8190-C295FFC3B612}" srcOrd="3" destOrd="0" parTransId="{415AD573-8A13-4C29-A78A-1C7D5D026E3D}" sibTransId="{1C2766BB-9E38-4587-8102-F4D0212AF55B}"/>
    <dgm:cxn modelId="{8D325EDD-4781-4A27-ABB5-C5234D05F02F}" srcId="{741B29FB-C10B-44E3-BABB-2F5CF6FE3F21}" destId="{4A8DF42B-10E4-496F-BE0F-886FAC887C52}" srcOrd="2" destOrd="0" parTransId="{BFA047C0-4A81-4048-B51B-FD7D38FA13E7}" sibTransId="{72FB659E-1F22-4C17-898D-42258A3F1EB2}"/>
    <dgm:cxn modelId="{2FCEC0ED-FF30-48DF-9EAA-0D6AF55B94BE}" type="presOf" srcId="{442AA920-F486-46B9-8978-168F60CD96C8}" destId="{C098FEBD-272A-486D-AA4F-79E1EA6FC296}" srcOrd="0" destOrd="0" presId="urn:microsoft.com/office/officeart/2005/8/layout/vList2"/>
    <dgm:cxn modelId="{BB758A35-9683-4F73-80FC-CCBAD6A233AA}" type="presOf" srcId="{E89A38C5-F2A6-4ADC-A587-EF9CFAA31C66}" destId="{77DF8547-A879-4A25-98FA-16046B78773B}" srcOrd="0" destOrd="0" presId="urn:microsoft.com/office/officeart/2005/8/layout/vList2"/>
    <dgm:cxn modelId="{B0D8E1E0-DFE7-4A84-B0B1-520E6B3D8918}" type="presOf" srcId="{4A8DF42B-10E4-496F-BE0F-886FAC887C52}" destId="{61B5CDBD-FCD2-42B4-A8E8-4BF7A4620B5B}" srcOrd="0" destOrd="0" presId="urn:microsoft.com/office/officeart/2005/8/layout/vList2"/>
    <dgm:cxn modelId="{A735A161-CB4E-40B1-A384-AF83D2E41350}" srcId="{29091F47-0F98-48CA-8190-C295FFC3B612}" destId="{F0D041BF-6900-42E2-A81B-96CEDCD157F3}" srcOrd="0" destOrd="0" parTransId="{572162F3-E81A-4D67-9E01-88F781C67E28}" sibTransId="{5E3BDC71-E10F-48C5-8E0B-8FD2D22831DA}"/>
    <dgm:cxn modelId="{72BB22B9-FD1A-4727-9757-4C2E27C3C5F6}" srcId="{741B29FB-C10B-44E3-BABB-2F5CF6FE3F21}" destId="{E89A38C5-F2A6-4ADC-A587-EF9CFAA31C66}" srcOrd="0" destOrd="0" parTransId="{A6301D32-66D1-4E2F-BC9E-37ADEA19DE0E}" sibTransId="{7D9B3E9D-CDD9-419A-A05D-247CEB144455}"/>
    <dgm:cxn modelId="{63F990DC-1295-472C-BFE8-CE2488016E82}" type="presOf" srcId="{B73EC1B9-94FD-4131-AA1E-8B5B706CFCF7}" destId="{1A957F57-4DA8-4548-8B92-14694EC43943}" srcOrd="0" destOrd="0" presId="urn:microsoft.com/office/officeart/2005/8/layout/vList2"/>
    <dgm:cxn modelId="{8DE62A8B-3CBB-4923-864F-FBEB13BC5C64}" srcId="{741B29FB-C10B-44E3-BABB-2F5CF6FE3F21}" destId="{040C82BB-D20C-432B-A115-EED8053F3048}" srcOrd="1" destOrd="0" parTransId="{CC31DC6F-5AB2-4145-8697-3230A86F87EE}" sibTransId="{3994E5EE-17CB-433F-BF22-0678F79B885A}"/>
    <dgm:cxn modelId="{74ED7B01-8DAE-4B68-BE00-77204C17C3ED}" type="presOf" srcId="{F0D041BF-6900-42E2-A81B-96CEDCD157F3}" destId="{F56C67A3-C773-4CB8-9BDD-1BAC5DFD66E2}" srcOrd="0" destOrd="0" presId="urn:microsoft.com/office/officeart/2005/8/layout/vList2"/>
    <dgm:cxn modelId="{CA01B08A-C115-41F0-859C-D5E1F6956F06}" srcId="{E89A38C5-F2A6-4ADC-A587-EF9CFAA31C66}" destId="{B73EC1B9-94FD-4131-AA1E-8B5B706CFCF7}" srcOrd="0" destOrd="0" parTransId="{6AE9DED9-045D-4E5C-8E2B-02C6BA015186}" sibTransId="{65318E0F-4A1A-4A3A-AAC0-7E527D65A71A}"/>
    <dgm:cxn modelId="{036FFDB3-1B4E-4B63-8118-6B201E87AEE0}" srcId="{040C82BB-D20C-432B-A115-EED8053F3048}" destId="{D83DA92C-6937-4A4B-B315-16A09A24CE9E}" srcOrd="0" destOrd="0" parTransId="{DE35B505-2469-4D00-8D63-5AD0440B6303}" sibTransId="{A8D0E958-2BC4-4EFB-A40A-BACA773BEA57}"/>
    <dgm:cxn modelId="{D9C0137D-27EE-4AF4-99F8-38674A048B39}" type="presOf" srcId="{29091F47-0F98-48CA-8190-C295FFC3B612}" destId="{48EB9D21-E55B-4DF7-B6A2-E15AE836E24E}" srcOrd="0" destOrd="0" presId="urn:microsoft.com/office/officeart/2005/8/layout/vList2"/>
    <dgm:cxn modelId="{F5BE9C67-23F2-447C-B80C-58ABE0F40F4F}" srcId="{4A8DF42B-10E4-496F-BE0F-886FAC887C52}" destId="{442AA920-F486-46B9-8978-168F60CD96C8}" srcOrd="0" destOrd="0" parTransId="{A9BE9742-7E20-4C95-8BCD-7B8A780DFA23}" sibTransId="{82604E4E-94AC-4BE8-BEE7-A943E4684498}"/>
    <dgm:cxn modelId="{95D1FB20-25C0-438C-8D34-B1B43F41753B}" type="presOf" srcId="{040C82BB-D20C-432B-A115-EED8053F3048}" destId="{E4E937F3-210A-4130-B7DB-8D9158712785}" srcOrd="0" destOrd="0" presId="urn:microsoft.com/office/officeart/2005/8/layout/vList2"/>
    <dgm:cxn modelId="{C14DB855-B353-49F2-A40D-5ED2532BEAD1}" type="presParOf" srcId="{5F916232-DEBB-4AFC-B675-A6D40C75F096}" destId="{77DF8547-A879-4A25-98FA-16046B78773B}" srcOrd="0" destOrd="0" presId="urn:microsoft.com/office/officeart/2005/8/layout/vList2"/>
    <dgm:cxn modelId="{266D2F43-5952-4536-B918-DE3B32BD6929}" type="presParOf" srcId="{5F916232-DEBB-4AFC-B675-A6D40C75F096}" destId="{1A957F57-4DA8-4548-8B92-14694EC43943}" srcOrd="1" destOrd="0" presId="urn:microsoft.com/office/officeart/2005/8/layout/vList2"/>
    <dgm:cxn modelId="{7F40CE15-FA26-4743-959B-A5137386A838}" type="presParOf" srcId="{5F916232-DEBB-4AFC-B675-A6D40C75F096}" destId="{E4E937F3-210A-4130-B7DB-8D9158712785}" srcOrd="2" destOrd="0" presId="urn:microsoft.com/office/officeart/2005/8/layout/vList2"/>
    <dgm:cxn modelId="{6E797ADB-AD09-40A0-9D3E-8FCDE8789E90}" type="presParOf" srcId="{5F916232-DEBB-4AFC-B675-A6D40C75F096}" destId="{8C1C0F36-8EC8-4B18-AF16-944634FEC421}" srcOrd="3" destOrd="0" presId="urn:microsoft.com/office/officeart/2005/8/layout/vList2"/>
    <dgm:cxn modelId="{52FBB459-570A-4F89-A90E-366C832A4A2C}" type="presParOf" srcId="{5F916232-DEBB-4AFC-B675-A6D40C75F096}" destId="{61B5CDBD-FCD2-42B4-A8E8-4BF7A4620B5B}" srcOrd="4" destOrd="0" presId="urn:microsoft.com/office/officeart/2005/8/layout/vList2"/>
    <dgm:cxn modelId="{CFB2B5CA-FCC4-4223-8895-7B5CDD34F98C}" type="presParOf" srcId="{5F916232-DEBB-4AFC-B675-A6D40C75F096}" destId="{C098FEBD-272A-486D-AA4F-79E1EA6FC296}" srcOrd="5" destOrd="0" presId="urn:microsoft.com/office/officeart/2005/8/layout/vList2"/>
    <dgm:cxn modelId="{B4E52D20-D3A7-4524-913B-AE5A32744E6F}" type="presParOf" srcId="{5F916232-DEBB-4AFC-B675-A6D40C75F096}" destId="{48EB9D21-E55B-4DF7-B6A2-E15AE836E24E}" srcOrd="6" destOrd="0" presId="urn:microsoft.com/office/officeart/2005/8/layout/vList2"/>
    <dgm:cxn modelId="{3C385656-20D3-46D4-A44C-E170F043ACF7}" type="presParOf" srcId="{5F916232-DEBB-4AFC-B675-A6D40C75F096}" destId="{F56C67A3-C773-4CB8-9BDD-1BAC5DFD66E2}"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F4FCB48E-5ADC-4116-9BCA-A0C23CBFD540}"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5F8BB1B1-4890-4114-8EB3-81436CA29E70}">
      <dgm:prSet phldrT="[Text]"/>
      <dgm:spPr/>
      <dgm:t>
        <a:bodyPr/>
        <a:lstStyle/>
        <a:p>
          <a:r>
            <a:rPr lang="en-US" dirty="0" smtClean="0"/>
            <a:t>Doubling</a:t>
          </a:r>
          <a:endParaRPr lang="en-US" dirty="0"/>
        </a:p>
      </dgm:t>
    </dgm:pt>
    <dgm:pt modelId="{EDEC3EB6-C658-4B99-93B4-D11B0439D034}" type="parTrans" cxnId="{051A18F0-6661-492F-8EC2-9A1724103D4E}">
      <dgm:prSet/>
      <dgm:spPr/>
      <dgm:t>
        <a:bodyPr/>
        <a:lstStyle/>
        <a:p>
          <a:endParaRPr lang="en-US"/>
        </a:p>
      </dgm:t>
    </dgm:pt>
    <dgm:pt modelId="{02316F72-7DA2-44AC-94DF-A5D843DE9E9F}" type="sibTrans" cxnId="{051A18F0-6661-492F-8EC2-9A1724103D4E}">
      <dgm:prSet/>
      <dgm:spPr/>
      <dgm:t>
        <a:bodyPr/>
        <a:lstStyle/>
        <a:p>
          <a:endParaRPr lang="en-US"/>
        </a:p>
      </dgm:t>
    </dgm:pt>
    <dgm:pt modelId="{0F48AFC1-6D0E-4016-B78D-BDED87E75AF1}">
      <dgm:prSet phldrT="[Text]"/>
      <dgm:spPr/>
      <dgm:t>
        <a:bodyPr/>
        <a:lstStyle/>
        <a:p>
          <a:r>
            <a:rPr lang="en-US" dirty="0" smtClean="0"/>
            <a:t>Better user experience</a:t>
          </a:r>
          <a:endParaRPr lang="en-US" dirty="0"/>
        </a:p>
      </dgm:t>
    </dgm:pt>
    <dgm:pt modelId="{CC9D5269-E2B8-4247-8410-4B759057BB26}" type="parTrans" cxnId="{F48F0DE8-57AB-4C87-A223-1739EF5C04F1}">
      <dgm:prSet/>
      <dgm:spPr/>
      <dgm:t>
        <a:bodyPr/>
        <a:lstStyle/>
        <a:p>
          <a:endParaRPr lang="en-US"/>
        </a:p>
      </dgm:t>
    </dgm:pt>
    <dgm:pt modelId="{639C11E8-D2CE-4A14-A20D-D0C17EEF4909}" type="sibTrans" cxnId="{F48F0DE8-57AB-4C87-A223-1739EF5C04F1}">
      <dgm:prSet/>
      <dgm:spPr/>
      <dgm:t>
        <a:bodyPr/>
        <a:lstStyle/>
        <a:p>
          <a:endParaRPr lang="en-US"/>
        </a:p>
      </dgm:t>
    </dgm:pt>
    <dgm:pt modelId="{2B6429EA-E5E9-4845-97E1-6D93F67C7E89}">
      <dgm:prSet phldrT="[Text]"/>
      <dgm:spPr/>
      <dgm:t>
        <a:bodyPr/>
        <a:lstStyle/>
        <a:p>
          <a:r>
            <a:rPr lang="en-US" dirty="0" smtClean="0"/>
            <a:t>High Capacity</a:t>
          </a:r>
          <a:endParaRPr lang="en-US" dirty="0"/>
        </a:p>
      </dgm:t>
    </dgm:pt>
    <dgm:pt modelId="{4112D952-AAEF-4908-A535-E1445EEF329A}" type="parTrans" cxnId="{D3709661-433E-401B-A0D6-CD2552A04069}">
      <dgm:prSet/>
      <dgm:spPr/>
      <dgm:t>
        <a:bodyPr/>
        <a:lstStyle/>
        <a:p>
          <a:endParaRPr lang="en-US"/>
        </a:p>
      </dgm:t>
    </dgm:pt>
    <dgm:pt modelId="{EF5E129F-11D1-4F49-AE56-7A7499974EE6}" type="sibTrans" cxnId="{D3709661-433E-401B-A0D6-CD2552A04069}">
      <dgm:prSet/>
      <dgm:spPr/>
      <dgm:t>
        <a:bodyPr/>
        <a:lstStyle/>
        <a:p>
          <a:endParaRPr lang="en-US"/>
        </a:p>
      </dgm:t>
    </dgm:pt>
    <dgm:pt modelId="{A2155188-A518-409E-B7F4-338752242BBE}">
      <dgm:prSet phldrT="[Text]"/>
      <dgm:spPr/>
      <dgm:t>
        <a:bodyPr/>
        <a:lstStyle/>
        <a:p>
          <a:r>
            <a:rPr lang="en-US" dirty="0" smtClean="0"/>
            <a:t>Sharing</a:t>
          </a:r>
          <a:endParaRPr lang="en-US" dirty="0"/>
        </a:p>
      </dgm:t>
    </dgm:pt>
    <dgm:pt modelId="{97A9BE4F-5F24-4D00-8315-7E96A8937ACF}" type="parTrans" cxnId="{1824408E-1133-466C-B9A9-D7FF5B5C6188}">
      <dgm:prSet/>
      <dgm:spPr/>
      <dgm:t>
        <a:bodyPr/>
        <a:lstStyle/>
        <a:p>
          <a:endParaRPr lang="en-US"/>
        </a:p>
      </dgm:t>
    </dgm:pt>
    <dgm:pt modelId="{6F71517C-4DC2-479A-A857-E27568E4F373}" type="sibTrans" cxnId="{1824408E-1133-466C-B9A9-D7FF5B5C6188}">
      <dgm:prSet/>
      <dgm:spPr/>
      <dgm:t>
        <a:bodyPr/>
        <a:lstStyle/>
        <a:p>
          <a:endParaRPr lang="en-US"/>
        </a:p>
      </dgm:t>
    </dgm:pt>
    <dgm:pt modelId="{00D59C7D-8EE8-4D60-A62F-9D2CE1383BAE}">
      <dgm:prSet phldrT="[Text]"/>
      <dgm:spPr/>
      <dgm:t>
        <a:bodyPr/>
        <a:lstStyle/>
        <a:p>
          <a:r>
            <a:rPr lang="en-US" dirty="0" smtClean="0"/>
            <a:t>One connection can cater the data demand of a family or a SME</a:t>
          </a:r>
          <a:endParaRPr lang="en-US" dirty="0"/>
        </a:p>
      </dgm:t>
    </dgm:pt>
    <dgm:pt modelId="{E664CB7A-E7CF-4A23-A9F2-216C6CA4367B}" type="parTrans" cxnId="{03962BC1-FA13-48F3-9FFF-13228A3980BF}">
      <dgm:prSet/>
      <dgm:spPr/>
      <dgm:t>
        <a:bodyPr/>
        <a:lstStyle/>
        <a:p>
          <a:endParaRPr lang="en-US"/>
        </a:p>
      </dgm:t>
    </dgm:pt>
    <dgm:pt modelId="{3904AFFE-184A-4AB7-8713-6C445BF0D4A4}" type="sibTrans" cxnId="{03962BC1-FA13-48F3-9FFF-13228A3980BF}">
      <dgm:prSet/>
      <dgm:spPr/>
      <dgm:t>
        <a:bodyPr/>
        <a:lstStyle/>
        <a:p>
          <a:endParaRPr lang="en-US"/>
        </a:p>
      </dgm:t>
    </dgm:pt>
    <dgm:pt modelId="{7E28A318-8C76-4399-BB2D-6A4E2C37D9A2}" type="pres">
      <dgm:prSet presAssocID="{F4FCB48E-5ADC-4116-9BCA-A0C23CBFD540}" presName="Name0" presStyleCnt="0">
        <dgm:presLayoutVars>
          <dgm:dir/>
          <dgm:animLvl val="lvl"/>
          <dgm:resizeHandles val="exact"/>
        </dgm:presLayoutVars>
      </dgm:prSet>
      <dgm:spPr/>
      <dgm:t>
        <a:bodyPr/>
        <a:lstStyle/>
        <a:p>
          <a:endParaRPr lang="en-US"/>
        </a:p>
      </dgm:t>
    </dgm:pt>
    <dgm:pt modelId="{326FAAB8-77C4-4960-9C41-6418AE310314}" type="pres">
      <dgm:prSet presAssocID="{5F8BB1B1-4890-4114-8EB3-81436CA29E70}" presName="linNode" presStyleCnt="0"/>
      <dgm:spPr/>
      <dgm:t>
        <a:bodyPr/>
        <a:lstStyle/>
        <a:p>
          <a:endParaRPr lang="en-US"/>
        </a:p>
      </dgm:t>
    </dgm:pt>
    <dgm:pt modelId="{B7CFA66F-0A51-491C-A9D7-B7709C4F97D7}" type="pres">
      <dgm:prSet presAssocID="{5F8BB1B1-4890-4114-8EB3-81436CA29E70}" presName="parentText" presStyleLbl="node1" presStyleIdx="0" presStyleCnt="2">
        <dgm:presLayoutVars>
          <dgm:chMax val="1"/>
          <dgm:bulletEnabled val="1"/>
        </dgm:presLayoutVars>
      </dgm:prSet>
      <dgm:spPr/>
      <dgm:t>
        <a:bodyPr/>
        <a:lstStyle/>
        <a:p>
          <a:endParaRPr lang="en-US"/>
        </a:p>
      </dgm:t>
    </dgm:pt>
    <dgm:pt modelId="{CAAD1821-FF8C-44B2-A94D-541E853AC23B}" type="pres">
      <dgm:prSet presAssocID="{5F8BB1B1-4890-4114-8EB3-81436CA29E70}" presName="descendantText" presStyleLbl="alignAccFollowNode1" presStyleIdx="0" presStyleCnt="2">
        <dgm:presLayoutVars>
          <dgm:bulletEnabled val="1"/>
        </dgm:presLayoutVars>
      </dgm:prSet>
      <dgm:spPr/>
      <dgm:t>
        <a:bodyPr/>
        <a:lstStyle/>
        <a:p>
          <a:endParaRPr lang="en-US"/>
        </a:p>
      </dgm:t>
    </dgm:pt>
    <dgm:pt modelId="{99D3B3F9-9222-436D-848C-FBBD8F09C220}" type="pres">
      <dgm:prSet presAssocID="{02316F72-7DA2-44AC-94DF-A5D843DE9E9F}" presName="sp" presStyleCnt="0"/>
      <dgm:spPr/>
      <dgm:t>
        <a:bodyPr/>
        <a:lstStyle/>
        <a:p>
          <a:endParaRPr lang="en-US"/>
        </a:p>
      </dgm:t>
    </dgm:pt>
    <dgm:pt modelId="{35AE6FF4-E176-4E45-ACE9-1AEF1ECDD2A4}" type="pres">
      <dgm:prSet presAssocID="{A2155188-A518-409E-B7F4-338752242BBE}" presName="linNode" presStyleCnt="0"/>
      <dgm:spPr/>
      <dgm:t>
        <a:bodyPr/>
        <a:lstStyle/>
        <a:p>
          <a:endParaRPr lang="en-US"/>
        </a:p>
      </dgm:t>
    </dgm:pt>
    <dgm:pt modelId="{26BB6AED-0FC9-43D7-9F25-D0BA948F4A91}" type="pres">
      <dgm:prSet presAssocID="{A2155188-A518-409E-B7F4-338752242BBE}" presName="parentText" presStyleLbl="node1" presStyleIdx="1" presStyleCnt="2">
        <dgm:presLayoutVars>
          <dgm:chMax val="1"/>
          <dgm:bulletEnabled val="1"/>
        </dgm:presLayoutVars>
      </dgm:prSet>
      <dgm:spPr/>
      <dgm:t>
        <a:bodyPr/>
        <a:lstStyle/>
        <a:p>
          <a:endParaRPr lang="en-US"/>
        </a:p>
      </dgm:t>
    </dgm:pt>
    <dgm:pt modelId="{F94C2713-A7A4-4584-9F7B-015AB6C0FE9A}" type="pres">
      <dgm:prSet presAssocID="{A2155188-A518-409E-B7F4-338752242BBE}" presName="descendantText" presStyleLbl="alignAccFollowNode1" presStyleIdx="1" presStyleCnt="2">
        <dgm:presLayoutVars>
          <dgm:bulletEnabled val="1"/>
        </dgm:presLayoutVars>
      </dgm:prSet>
      <dgm:spPr/>
      <dgm:t>
        <a:bodyPr/>
        <a:lstStyle/>
        <a:p>
          <a:endParaRPr lang="en-US"/>
        </a:p>
      </dgm:t>
    </dgm:pt>
  </dgm:ptLst>
  <dgm:cxnLst>
    <dgm:cxn modelId="{1824408E-1133-466C-B9A9-D7FF5B5C6188}" srcId="{F4FCB48E-5ADC-4116-9BCA-A0C23CBFD540}" destId="{A2155188-A518-409E-B7F4-338752242BBE}" srcOrd="1" destOrd="0" parTransId="{97A9BE4F-5F24-4D00-8315-7E96A8937ACF}" sibTransId="{6F71517C-4DC2-479A-A857-E27568E4F373}"/>
    <dgm:cxn modelId="{13F24AF7-FED0-47D7-BFA4-C8B61C8E72AF}" type="presOf" srcId="{00D59C7D-8EE8-4D60-A62F-9D2CE1383BAE}" destId="{F94C2713-A7A4-4584-9F7B-015AB6C0FE9A}" srcOrd="0" destOrd="0" presId="urn:microsoft.com/office/officeart/2005/8/layout/vList5"/>
    <dgm:cxn modelId="{A3A43222-630F-4F30-928C-DA828495167D}" type="presOf" srcId="{5F8BB1B1-4890-4114-8EB3-81436CA29E70}" destId="{B7CFA66F-0A51-491C-A9D7-B7709C4F97D7}" srcOrd="0" destOrd="0" presId="urn:microsoft.com/office/officeart/2005/8/layout/vList5"/>
    <dgm:cxn modelId="{D3709661-433E-401B-A0D6-CD2552A04069}" srcId="{5F8BB1B1-4890-4114-8EB3-81436CA29E70}" destId="{2B6429EA-E5E9-4845-97E1-6D93F67C7E89}" srcOrd="1" destOrd="0" parTransId="{4112D952-AAEF-4908-A535-E1445EEF329A}" sibTransId="{EF5E129F-11D1-4F49-AE56-7A7499974EE6}"/>
    <dgm:cxn modelId="{74BCC6F9-B3BA-44E6-AFFE-6263A6956EF3}" type="presOf" srcId="{F4FCB48E-5ADC-4116-9BCA-A0C23CBFD540}" destId="{7E28A318-8C76-4399-BB2D-6A4E2C37D9A2}" srcOrd="0" destOrd="0" presId="urn:microsoft.com/office/officeart/2005/8/layout/vList5"/>
    <dgm:cxn modelId="{8FB72855-0144-46A3-B263-10CD52EB6623}" type="presOf" srcId="{2B6429EA-E5E9-4845-97E1-6D93F67C7E89}" destId="{CAAD1821-FF8C-44B2-A94D-541E853AC23B}" srcOrd="0" destOrd="1" presId="urn:microsoft.com/office/officeart/2005/8/layout/vList5"/>
    <dgm:cxn modelId="{F48F0DE8-57AB-4C87-A223-1739EF5C04F1}" srcId="{5F8BB1B1-4890-4114-8EB3-81436CA29E70}" destId="{0F48AFC1-6D0E-4016-B78D-BDED87E75AF1}" srcOrd="0" destOrd="0" parTransId="{CC9D5269-E2B8-4247-8410-4B759057BB26}" sibTransId="{639C11E8-D2CE-4A14-A20D-D0C17EEF4909}"/>
    <dgm:cxn modelId="{24C6415A-085B-4359-B333-8D099EF8129C}" type="presOf" srcId="{0F48AFC1-6D0E-4016-B78D-BDED87E75AF1}" destId="{CAAD1821-FF8C-44B2-A94D-541E853AC23B}" srcOrd="0" destOrd="0" presId="urn:microsoft.com/office/officeart/2005/8/layout/vList5"/>
    <dgm:cxn modelId="{03962BC1-FA13-48F3-9FFF-13228A3980BF}" srcId="{A2155188-A518-409E-B7F4-338752242BBE}" destId="{00D59C7D-8EE8-4D60-A62F-9D2CE1383BAE}" srcOrd="0" destOrd="0" parTransId="{E664CB7A-E7CF-4A23-A9F2-216C6CA4367B}" sibTransId="{3904AFFE-184A-4AB7-8713-6C445BF0D4A4}"/>
    <dgm:cxn modelId="{0E128CBC-BE74-4BE3-989E-5F1ADDBE6260}" type="presOf" srcId="{A2155188-A518-409E-B7F4-338752242BBE}" destId="{26BB6AED-0FC9-43D7-9F25-D0BA948F4A91}" srcOrd="0" destOrd="0" presId="urn:microsoft.com/office/officeart/2005/8/layout/vList5"/>
    <dgm:cxn modelId="{051A18F0-6661-492F-8EC2-9A1724103D4E}" srcId="{F4FCB48E-5ADC-4116-9BCA-A0C23CBFD540}" destId="{5F8BB1B1-4890-4114-8EB3-81436CA29E70}" srcOrd="0" destOrd="0" parTransId="{EDEC3EB6-C658-4B99-93B4-D11B0439D034}" sibTransId="{02316F72-7DA2-44AC-94DF-A5D843DE9E9F}"/>
    <dgm:cxn modelId="{4ACB451E-251F-45D9-8FDB-365612DD7F75}" type="presParOf" srcId="{7E28A318-8C76-4399-BB2D-6A4E2C37D9A2}" destId="{326FAAB8-77C4-4960-9C41-6418AE310314}" srcOrd="0" destOrd="0" presId="urn:microsoft.com/office/officeart/2005/8/layout/vList5"/>
    <dgm:cxn modelId="{6DCEDC77-1ADC-4FAE-8FD4-95FCC8B876D3}" type="presParOf" srcId="{326FAAB8-77C4-4960-9C41-6418AE310314}" destId="{B7CFA66F-0A51-491C-A9D7-B7709C4F97D7}" srcOrd="0" destOrd="0" presId="urn:microsoft.com/office/officeart/2005/8/layout/vList5"/>
    <dgm:cxn modelId="{20AF33AA-E887-4B4D-A351-299CFD9766DC}" type="presParOf" srcId="{326FAAB8-77C4-4960-9C41-6418AE310314}" destId="{CAAD1821-FF8C-44B2-A94D-541E853AC23B}" srcOrd="1" destOrd="0" presId="urn:microsoft.com/office/officeart/2005/8/layout/vList5"/>
    <dgm:cxn modelId="{AD61C237-237E-4016-9192-EC59F4BADE59}" type="presParOf" srcId="{7E28A318-8C76-4399-BB2D-6A4E2C37D9A2}" destId="{99D3B3F9-9222-436D-848C-FBBD8F09C220}" srcOrd="1" destOrd="0" presId="urn:microsoft.com/office/officeart/2005/8/layout/vList5"/>
    <dgm:cxn modelId="{4DB7C380-64F6-40C2-A43B-5194B81994DE}" type="presParOf" srcId="{7E28A318-8C76-4399-BB2D-6A4E2C37D9A2}" destId="{35AE6FF4-E176-4E45-ACE9-1AEF1ECDD2A4}" srcOrd="2" destOrd="0" presId="urn:microsoft.com/office/officeart/2005/8/layout/vList5"/>
    <dgm:cxn modelId="{7FAB7A9F-B732-450A-8E8B-233962D64CDB}" type="presParOf" srcId="{35AE6FF4-E176-4E45-ACE9-1AEF1ECDD2A4}" destId="{26BB6AED-0FC9-43D7-9F25-D0BA948F4A91}" srcOrd="0" destOrd="0" presId="urn:microsoft.com/office/officeart/2005/8/layout/vList5"/>
    <dgm:cxn modelId="{202BDA24-2C7F-482A-8116-6AC8D28C6647}" type="presParOf" srcId="{35AE6FF4-E176-4E45-ACE9-1AEF1ECDD2A4}" destId="{F94C2713-A7A4-4584-9F7B-015AB6C0FE9A}"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9C00D-D119-423B-9EAF-C6E152D059C4}">
      <dsp:nvSpPr>
        <dsp:cNvPr id="0" name=""/>
        <dsp:cNvSpPr/>
      </dsp:nvSpPr>
      <dsp:spPr>
        <a:xfrm>
          <a:off x="-5511004" y="-844209"/>
          <a:ext cx="6565219" cy="6565219"/>
        </a:xfrm>
        <a:prstGeom prst="blockArc">
          <a:avLst>
            <a:gd name="adj1" fmla="val 18900000"/>
            <a:gd name="adj2" fmla="val 2700000"/>
            <a:gd name="adj3" fmla="val 329"/>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A0644A-7DED-43FF-88BC-39C1FF331084}">
      <dsp:nvSpPr>
        <dsp:cNvPr id="0" name=""/>
        <dsp:cNvSpPr/>
      </dsp:nvSpPr>
      <dsp:spPr>
        <a:xfrm>
          <a:off x="342107" y="221699"/>
          <a:ext cx="7822387" cy="443203"/>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1793" tIns="58420" rIns="58420" bIns="58420" numCol="1" spcCol="1270" anchor="ctr" anchorCtr="0">
          <a:noAutofit/>
        </a:bodyPr>
        <a:lstStyle/>
        <a:p>
          <a:pPr lvl="0" algn="l" defTabSz="1022350" rtl="0">
            <a:lnSpc>
              <a:spcPct val="90000"/>
            </a:lnSpc>
            <a:spcBef>
              <a:spcPct val="0"/>
            </a:spcBef>
            <a:spcAft>
              <a:spcPct val="35000"/>
            </a:spcAft>
          </a:pPr>
          <a:r>
            <a:rPr lang="en-US" sz="2300" b="1" kern="1200" dirty="0" smtClean="0"/>
            <a:t>Mobile Broadband Evolution </a:t>
          </a:r>
          <a:endParaRPr lang="en-US" sz="2300" b="1" kern="1200" dirty="0"/>
        </a:p>
      </dsp:txBody>
      <dsp:txXfrm>
        <a:off x="342107" y="221699"/>
        <a:ext cx="7822387" cy="443203"/>
      </dsp:txXfrm>
    </dsp:sp>
    <dsp:sp modelId="{03974D91-E137-468A-9C59-4CFB15A5E2EE}">
      <dsp:nvSpPr>
        <dsp:cNvPr id="0" name=""/>
        <dsp:cNvSpPr/>
      </dsp:nvSpPr>
      <dsp:spPr>
        <a:xfrm>
          <a:off x="65105" y="166298"/>
          <a:ext cx="554004" cy="554004"/>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291A284-6091-44E3-A56A-5662D4D66851}">
      <dsp:nvSpPr>
        <dsp:cNvPr id="0" name=""/>
        <dsp:cNvSpPr/>
      </dsp:nvSpPr>
      <dsp:spPr>
        <a:xfrm>
          <a:off x="743468" y="886894"/>
          <a:ext cx="7421026" cy="443203"/>
        </a:xfrm>
        <a:prstGeom prst="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1793" tIns="58420" rIns="58420" bIns="58420" numCol="1" spcCol="1270" anchor="ctr" anchorCtr="0">
          <a:noAutofit/>
        </a:bodyPr>
        <a:lstStyle/>
        <a:p>
          <a:pPr lvl="0" algn="l" defTabSz="1022350" rtl="0">
            <a:lnSpc>
              <a:spcPct val="90000"/>
            </a:lnSpc>
            <a:spcBef>
              <a:spcPct val="0"/>
            </a:spcBef>
            <a:spcAft>
              <a:spcPct val="35000"/>
            </a:spcAft>
          </a:pPr>
          <a:r>
            <a:rPr lang="en-US" sz="2300" b="1" kern="1200" dirty="0" smtClean="0"/>
            <a:t>CDMA Concepts</a:t>
          </a:r>
          <a:endParaRPr lang="en-US" sz="2300" b="1" kern="1200" dirty="0"/>
        </a:p>
      </dsp:txBody>
      <dsp:txXfrm>
        <a:off x="743468" y="886894"/>
        <a:ext cx="7421026" cy="443203"/>
      </dsp:txXfrm>
    </dsp:sp>
    <dsp:sp modelId="{9E870DA4-632A-4C7E-A019-6C43EAC21FD8}">
      <dsp:nvSpPr>
        <dsp:cNvPr id="0" name=""/>
        <dsp:cNvSpPr/>
      </dsp:nvSpPr>
      <dsp:spPr>
        <a:xfrm>
          <a:off x="466465" y="831494"/>
          <a:ext cx="554004" cy="554004"/>
        </a:xfrm>
        <a:prstGeom prst="ellipse">
          <a:avLst/>
        </a:prstGeom>
        <a:solidFill>
          <a:schemeClr val="lt1">
            <a:hueOff val="0"/>
            <a:satOff val="0"/>
            <a:lumOff val="0"/>
            <a:alphaOff val="0"/>
          </a:schemeClr>
        </a:solidFill>
        <a:ln w="9525" cap="flat" cmpd="sng" algn="ctr">
          <a:solidFill>
            <a:schemeClr val="accent3">
              <a:hueOff val="1875044"/>
              <a:satOff val="-2813"/>
              <a:lumOff val="-4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D8A7AA7-C23B-4248-AAA1-14FA6653A85D}">
      <dsp:nvSpPr>
        <dsp:cNvPr id="0" name=""/>
        <dsp:cNvSpPr/>
      </dsp:nvSpPr>
      <dsp:spPr>
        <a:xfrm>
          <a:off x="963411" y="1551602"/>
          <a:ext cx="7201082" cy="443203"/>
        </a:xfrm>
        <a:prstGeom prst="rec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1793" tIns="58420" rIns="58420" bIns="58420" numCol="1" spcCol="1270" anchor="ctr" anchorCtr="0">
          <a:noAutofit/>
        </a:bodyPr>
        <a:lstStyle/>
        <a:p>
          <a:pPr lvl="0" algn="l" defTabSz="1022350" rtl="0">
            <a:lnSpc>
              <a:spcPct val="90000"/>
            </a:lnSpc>
            <a:spcBef>
              <a:spcPct val="0"/>
            </a:spcBef>
            <a:spcAft>
              <a:spcPct val="35000"/>
            </a:spcAft>
          </a:pPr>
          <a:r>
            <a:rPr lang="en-US" sz="2300" b="1" kern="1200" dirty="0" smtClean="0"/>
            <a:t>WCDMA</a:t>
          </a:r>
          <a:endParaRPr lang="en-US" sz="2300" b="1" kern="1200" dirty="0"/>
        </a:p>
      </dsp:txBody>
      <dsp:txXfrm>
        <a:off x="963411" y="1551602"/>
        <a:ext cx="7201082" cy="443203"/>
      </dsp:txXfrm>
    </dsp:sp>
    <dsp:sp modelId="{BDD2CD68-A068-47AB-90D8-330DC43A7A42}">
      <dsp:nvSpPr>
        <dsp:cNvPr id="0" name=""/>
        <dsp:cNvSpPr/>
      </dsp:nvSpPr>
      <dsp:spPr>
        <a:xfrm>
          <a:off x="686409" y="1496202"/>
          <a:ext cx="554004" cy="554004"/>
        </a:xfrm>
        <a:prstGeom prst="ellipse">
          <a:avLst/>
        </a:prstGeom>
        <a:solidFill>
          <a:schemeClr val="lt1">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027384E-CC35-431D-A987-5AB2356BB595}">
      <dsp:nvSpPr>
        <dsp:cNvPr id="0" name=""/>
        <dsp:cNvSpPr/>
      </dsp:nvSpPr>
      <dsp:spPr>
        <a:xfrm>
          <a:off x="1033637" y="2216798"/>
          <a:ext cx="7130856" cy="443203"/>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1793" tIns="58420" rIns="58420" bIns="58420" numCol="1" spcCol="1270" anchor="ctr" anchorCtr="0">
          <a:noAutofit/>
        </a:bodyPr>
        <a:lstStyle/>
        <a:p>
          <a:pPr lvl="0" algn="l" defTabSz="1022350" rtl="0">
            <a:lnSpc>
              <a:spcPct val="90000"/>
            </a:lnSpc>
            <a:spcBef>
              <a:spcPct val="0"/>
            </a:spcBef>
            <a:spcAft>
              <a:spcPct val="35000"/>
            </a:spcAft>
          </a:pPr>
          <a:r>
            <a:rPr lang="en-US" sz="2300" b="1" kern="1200" dirty="0" smtClean="0"/>
            <a:t>What is HSDPA?</a:t>
          </a:r>
          <a:endParaRPr lang="en-US" sz="2300" b="1" kern="1200" dirty="0"/>
        </a:p>
      </dsp:txBody>
      <dsp:txXfrm>
        <a:off x="1033637" y="2216798"/>
        <a:ext cx="7130856" cy="443203"/>
      </dsp:txXfrm>
    </dsp:sp>
    <dsp:sp modelId="{E61D7ECC-4779-4326-BB55-1B1F17ECBA13}">
      <dsp:nvSpPr>
        <dsp:cNvPr id="0" name=""/>
        <dsp:cNvSpPr/>
      </dsp:nvSpPr>
      <dsp:spPr>
        <a:xfrm>
          <a:off x="756635" y="2161397"/>
          <a:ext cx="554004" cy="554004"/>
        </a:xfrm>
        <a:prstGeom prst="ellipse">
          <a:avLst/>
        </a:prstGeom>
        <a:solidFill>
          <a:schemeClr val="lt1">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275088A-D940-4699-8921-596C731C1F0A}">
      <dsp:nvSpPr>
        <dsp:cNvPr id="0" name=""/>
        <dsp:cNvSpPr/>
      </dsp:nvSpPr>
      <dsp:spPr>
        <a:xfrm>
          <a:off x="963411" y="2881993"/>
          <a:ext cx="7201082" cy="443203"/>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1793"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t>From HSDPA to HSPA+</a:t>
          </a:r>
          <a:endParaRPr lang="en-US" sz="2300" b="1" kern="1200" dirty="0"/>
        </a:p>
      </dsp:txBody>
      <dsp:txXfrm>
        <a:off x="963411" y="2881993"/>
        <a:ext cx="7201082" cy="443203"/>
      </dsp:txXfrm>
    </dsp:sp>
    <dsp:sp modelId="{1C966083-823C-49E8-A157-288971ACAE17}">
      <dsp:nvSpPr>
        <dsp:cNvPr id="0" name=""/>
        <dsp:cNvSpPr/>
      </dsp:nvSpPr>
      <dsp:spPr>
        <a:xfrm>
          <a:off x="686409" y="2826593"/>
          <a:ext cx="554004" cy="554004"/>
        </a:xfrm>
        <a:prstGeom prst="ellipse">
          <a:avLst/>
        </a:prstGeom>
        <a:solidFill>
          <a:schemeClr val="lt1">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B8A5DE4-81AB-45E3-B1D5-B2FE6058B586}">
      <dsp:nvSpPr>
        <dsp:cNvPr id="0" name=""/>
        <dsp:cNvSpPr/>
      </dsp:nvSpPr>
      <dsp:spPr>
        <a:xfrm>
          <a:off x="743468" y="3546701"/>
          <a:ext cx="7421026" cy="443203"/>
        </a:xfrm>
        <a:prstGeom prst="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1793"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t>What is DC-HSPA+ ?</a:t>
          </a:r>
          <a:endParaRPr lang="en-US" sz="2300" b="1" kern="1200" dirty="0"/>
        </a:p>
      </dsp:txBody>
      <dsp:txXfrm>
        <a:off x="743468" y="3546701"/>
        <a:ext cx="7421026" cy="443203"/>
      </dsp:txXfrm>
    </dsp:sp>
    <dsp:sp modelId="{647AE2B5-2D4A-4EBF-9E8E-F0325EC73238}">
      <dsp:nvSpPr>
        <dsp:cNvPr id="0" name=""/>
        <dsp:cNvSpPr/>
      </dsp:nvSpPr>
      <dsp:spPr>
        <a:xfrm>
          <a:off x="466465" y="3491301"/>
          <a:ext cx="554004" cy="554004"/>
        </a:xfrm>
        <a:prstGeom prst="ellipse">
          <a:avLst/>
        </a:prstGeom>
        <a:solidFill>
          <a:schemeClr val="lt1">
            <a:hueOff val="0"/>
            <a:satOff val="0"/>
            <a:lumOff val="0"/>
            <a:alphaOff val="0"/>
          </a:schemeClr>
        </a:solidFill>
        <a:ln w="9525" cap="flat" cmpd="sng" algn="ctr">
          <a:solidFill>
            <a:schemeClr val="accent3">
              <a:hueOff val="9375220"/>
              <a:satOff val="-14067"/>
              <a:lumOff val="-228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91B98D1-7511-4DF3-8173-867BBBC827B4}">
      <dsp:nvSpPr>
        <dsp:cNvPr id="0" name=""/>
        <dsp:cNvSpPr/>
      </dsp:nvSpPr>
      <dsp:spPr>
        <a:xfrm>
          <a:off x="342107" y="4211897"/>
          <a:ext cx="7822387" cy="443203"/>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1793" tIns="58420" rIns="58420" bIns="58420" numCol="1" spcCol="1270" anchor="ctr" anchorCtr="0">
          <a:noAutofit/>
        </a:bodyPr>
        <a:lstStyle/>
        <a:p>
          <a:pPr lvl="0" algn="l" defTabSz="1022350">
            <a:lnSpc>
              <a:spcPct val="90000"/>
            </a:lnSpc>
            <a:spcBef>
              <a:spcPct val="0"/>
            </a:spcBef>
            <a:spcAft>
              <a:spcPct val="35000"/>
            </a:spcAft>
          </a:pPr>
          <a:r>
            <a:rPr lang="en-US" sz="2300" b="1" kern="1200" dirty="0" smtClean="0"/>
            <a:t>Beyond DC-HSPA+</a:t>
          </a:r>
          <a:endParaRPr lang="en-US" sz="2300" b="1" kern="1200" dirty="0"/>
        </a:p>
      </dsp:txBody>
      <dsp:txXfrm>
        <a:off x="342107" y="4211897"/>
        <a:ext cx="7822387" cy="443203"/>
      </dsp:txXfrm>
    </dsp:sp>
    <dsp:sp modelId="{7B6707BA-E2E7-4820-BF3D-D35CD580BF90}">
      <dsp:nvSpPr>
        <dsp:cNvPr id="0" name=""/>
        <dsp:cNvSpPr/>
      </dsp:nvSpPr>
      <dsp:spPr>
        <a:xfrm>
          <a:off x="65105" y="4156496"/>
          <a:ext cx="554004" cy="554004"/>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5A2E0-B384-4117-8724-1546D57AF526}">
      <dsp:nvSpPr>
        <dsp:cNvPr id="0" name=""/>
        <dsp:cNvSpPr/>
      </dsp:nvSpPr>
      <dsp:spPr>
        <a:xfrm>
          <a:off x="284918" y="1550"/>
          <a:ext cx="1580650" cy="63226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rPr>
            <a:t>Type</a:t>
          </a:r>
          <a:endParaRPr lang="en-US" sz="2100" b="1" kern="1200" dirty="0">
            <a:effectLst>
              <a:outerShdw blurRad="38100" dist="38100" dir="2700000" algn="tl">
                <a:srgbClr val="000000">
                  <a:alpha val="43137"/>
                </a:srgbClr>
              </a:outerShdw>
            </a:effectLst>
          </a:endParaRPr>
        </a:p>
      </dsp:txBody>
      <dsp:txXfrm>
        <a:off x="601048" y="1550"/>
        <a:ext cx="948390" cy="632260"/>
      </dsp:txXfrm>
    </dsp:sp>
    <dsp:sp modelId="{EC01228F-C6F8-4D02-B4E3-D0EA348F00C1}">
      <dsp:nvSpPr>
        <dsp:cNvPr id="0" name=""/>
        <dsp:cNvSpPr/>
      </dsp:nvSpPr>
      <dsp:spPr>
        <a:xfrm>
          <a:off x="1660084" y="55292"/>
          <a:ext cx="1937367" cy="524775"/>
        </a:xfrm>
        <a:prstGeom prst="chevron">
          <a:avLst/>
        </a:prstGeom>
        <a:solidFill>
          <a:schemeClr val="tx2">
            <a:lumMod val="40000"/>
            <a:lumOff val="60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Narrow Road</a:t>
          </a:r>
          <a:endParaRPr lang="en-US" sz="1800" kern="1200" dirty="0"/>
        </a:p>
      </dsp:txBody>
      <dsp:txXfrm>
        <a:off x="1922472" y="55292"/>
        <a:ext cx="1412592" cy="524775"/>
      </dsp:txXfrm>
    </dsp:sp>
    <dsp:sp modelId="{EF603481-8514-464E-B03A-A55A77A3AB93}">
      <dsp:nvSpPr>
        <dsp:cNvPr id="0" name=""/>
        <dsp:cNvSpPr/>
      </dsp:nvSpPr>
      <dsp:spPr>
        <a:xfrm>
          <a:off x="3413780" y="55292"/>
          <a:ext cx="1950814" cy="52477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Narrow Band</a:t>
          </a:r>
          <a:endParaRPr lang="en-US" sz="1800" kern="1200" dirty="0"/>
        </a:p>
      </dsp:txBody>
      <dsp:txXfrm>
        <a:off x="3676168" y="55292"/>
        <a:ext cx="1426039" cy="524775"/>
      </dsp:txXfrm>
    </dsp:sp>
    <dsp:sp modelId="{45E35926-3D82-49E9-AEDA-889BCA7244F4}">
      <dsp:nvSpPr>
        <dsp:cNvPr id="0" name=""/>
        <dsp:cNvSpPr/>
      </dsp:nvSpPr>
      <dsp:spPr>
        <a:xfrm>
          <a:off x="284918" y="722326"/>
          <a:ext cx="1580650" cy="63226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rPr>
            <a:t>Services</a:t>
          </a:r>
          <a:endParaRPr lang="en-US" sz="2100" b="1" kern="1200" dirty="0">
            <a:effectLst>
              <a:outerShdw blurRad="38100" dist="38100" dir="2700000" algn="tl">
                <a:srgbClr val="000000">
                  <a:alpha val="43137"/>
                </a:srgbClr>
              </a:outerShdw>
            </a:effectLst>
          </a:endParaRPr>
        </a:p>
      </dsp:txBody>
      <dsp:txXfrm>
        <a:off x="601048" y="722326"/>
        <a:ext cx="948390" cy="632260"/>
      </dsp:txXfrm>
    </dsp:sp>
    <dsp:sp modelId="{3053680F-92E7-4908-AE93-7E491C10FC25}">
      <dsp:nvSpPr>
        <dsp:cNvPr id="0" name=""/>
        <dsp:cNvSpPr/>
      </dsp:nvSpPr>
      <dsp:spPr>
        <a:xfrm>
          <a:off x="1660084" y="776069"/>
          <a:ext cx="1937367" cy="524775"/>
        </a:xfrm>
        <a:prstGeom prst="chevron">
          <a:avLst/>
        </a:prstGeom>
        <a:solidFill>
          <a:schemeClr val="tx2">
            <a:lumMod val="40000"/>
            <a:lumOff val="60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Only Walking</a:t>
          </a:r>
          <a:endParaRPr lang="en-US" sz="1800" kern="1200" dirty="0"/>
        </a:p>
      </dsp:txBody>
      <dsp:txXfrm>
        <a:off x="1922472" y="776069"/>
        <a:ext cx="1412592" cy="524775"/>
      </dsp:txXfrm>
    </dsp:sp>
    <dsp:sp modelId="{25C3E1C3-C6AC-4DB0-A888-FF848A135239}">
      <dsp:nvSpPr>
        <dsp:cNvPr id="0" name=""/>
        <dsp:cNvSpPr/>
      </dsp:nvSpPr>
      <dsp:spPr>
        <a:xfrm>
          <a:off x="3413780" y="776069"/>
          <a:ext cx="1950814" cy="52477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Voice calls only</a:t>
          </a:r>
          <a:endParaRPr lang="en-US" sz="1800" kern="1200" dirty="0"/>
        </a:p>
      </dsp:txBody>
      <dsp:txXfrm>
        <a:off x="3676168" y="776069"/>
        <a:ext cx="1426039" cy="524775"/>
      </dsp:txXfrm>
    </dsp:sp>
    <dsp:sp modelId="{97245536-0A7F-47B4-AFE4-9AA0AABB0E1D}">
      <dsp:nvSpPr>
        <dsp:cNvPr id="0" name=""/>
        <dsp:cNvSpPr/>
      </dsp:nvSpPr>
      <dsp:spPr>
        <a:xfrm>
          <a:off x="284918" y="1443103"/>
          <a:ext cx="1580650" cy="63226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rPr>
            <a:t>Devices</a:t>
          </a:r>
          <a:endParaRPr lang="en-US" sz="2100" b="1" kern="1200" dirty="0">
            <a:effectLst>
              <a:outerShdw blurRad="38100" dist="38100" dir="2700000" algn="tl">
                <a:srgbClr val="000000">
                  <a:alpha val="43137"/>
                </a:srgbClr>
              </a:outerShdw>
            </a:effectLst>
          </a:endParaRPr>
        </a:p>
      </dsp:txBody>
      <dsp:txXfrm>
        <a:off x="601048" y="1443103"/>
        <a:ext cx="948390" cy="632260"/>
      </dsp:txXfrm>
    </dsp:sp>
    <dsp:sp modelId="{69ED7489-7323-4926-9689-BD1D8B39697A}">
      <dsp:nvSpPr>
        <dsp:cNvPr id="0" name=""/>
        <dsp:cNvSpPr/>
      </dsp:nvSpPr>
      <dsp:spPr>
        <a:xfrm>
          <a:off x="1660084" y="1496845"/>
          <a:ext cx="1937367" cy="524775"/>
        </a:xfrm>
        <a:prstGeom prst="chevron">
          <a:avLst/>
        </a:prstGeom>
        <a:solidFill>
          <a:schemeClr val="tx2">
            <a:lumMod val="40000"/>
            <a:lumOff val="60000"/>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By Foot</a:t>
          </a:r>
          <a:endParaRPr lang="en-US" sz="1800" kern="1200" dirty="0"/>
        </a:p>
      </dsp:txBody>
      <dsp:txXfrm>
        <a:off x="1922472" y="1496845"/>
        <a:ext cx="1412592" cy="524775"/>
      </dsp:txXfrm>
    </dsp:sp>
    <dsp:sp modelId="{9601A5D9-8FEF-4CA4-BC28-5E276D6654DE}">
      <dsp:nvSpPr>
        <dsp:cNvPr id="0" name=""/>
        <dsp:cNvSpPr/>
      </dsp:nvSpPr>
      <dsp:spPr>
        <a:xfrm>
          <a:off x="3413780" y="1496845"/>
          <a:ext cx="1950814" cy="52477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Analog Phones</a:t>
          </a:r>
          <a:endParaRPr lang="en-US" sz="1800" kern="1200" dirty="0"/>
        </a:p>
      </dsp:txBody>
      <dsp:txXfrm>
        <a:off x="3676168" y="1496845"/>
        <a:ext cx="1426039" cy="524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5A2E0-B384-4117-8724-1546D57AF526}">
      <dsp:nvSpPr>
        <dsp:cNvPr id="0" name=""/>
        <dsp:cNvSpPr/>
      </dsp:nvSpPr>
      <dsp:spPr>
        <a:xfrm>
          <a:off x="335707" y="1515"/>
          <a:ext cx="1580703" cy="63228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rPr>
            <a:t>Type</a:t>
          </a:r>
          <a:endParaRPr lang="en-US" sz="2100" b="1" kern="1200" dirty="0">
            <a:effectLst>
              <a:outerShdw blurRad="38100" dist="38100" dir="2700000" algn="tl">
                <a:srgbClr val="000000">
                  <a:alpha val="43137"/>
                </a:srgbClr>
              </a:outerShdw>
            </a:effectLst>
          </a:endParaRPr>
        </a:p>
      </dsp:txBody>
      <dsp:txXfrm>
        <a:off x="651848" y="1515"/>
        <a:ext cx="948422" cy="632281"/>
      </dsp:txXfrm>
    </dsp:sp>
    <dsp:sp modelId="{EC01228F-C6F8-4D02-B4E3-D0EA348F00C1}">
      <dsp:nvSpPr>
        <dsp:cNvPr id="0" name=""/>
        <dsp:cNvSpPr/>
      </dsp:nvSpPr>
      <dsp:spPr>
        <a:xfrm>
          <a:off x="1710919" y="55259"/>
          <a:ext cx="1827737" cy="524793"/>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Wide</a:t>
          </a:r>
          <a:endParaRPr lang="en-US" sz="1800" kern="1200" dirty="0"/>
        </a:p>
      </dsp:txBody>
      <dsp:txXfrm>
        <a:off x="1973316" y="55259"/>
        <a:ext cx="1302944" cy="524793"/>
      </dsp:txXfrm>
    </dsp:sp>
    <dsp:sp modelId="{EF603481-8514-464E-B03A-A55A77A3AB93}">
      <dsp:nvSpPr>
        <dsp:cNvPr id="0" name=""/>
        <dsp:cNvSpPr/>
      </dsp:nvSpPr>
      <dsp:spPr>
        <a:xfrm>
          <a:off x="3354979" y="55259"/>
          <a:ext cx="2100512" cy="524793"/>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Wider than prev.</a:t>
          </a:r>
          <a:endParaRPr lang="en-US" sz="1800" kern="1200" dirty="0"/>
        </a:p>
      </dsp:txBody>
      <dsp:txXfrm>
        <a:off x="3617376" y="55259"/>
        <a:ext cx="1575719" cy="524793"/>
      </dsp:txXfrm>
    </dsp:sp>
    <dsp:sp modelId="{45E35926-3D82-49E9-AEDA-889BCA7244F4}">
      <dsp:nvSpPr>
        <dsp:cNvPr id="0" name=""/>
        <dsp:cNvSpPr/>
      </dsp:nvSpPr>
      <dsp:spPr>
        <a:xfrm>
          <a:off x="335707" y="722316"/>
          <a:ext cx="1580703" cy="63228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rPr>
            <a:t>Services</a:t>
          </a:r>
          <a:endParaRPr lang="en-US" sz="2100" b="1" kern="1200" dirty="0">
            <a:effectLst>
              <a:outerShdw blurRad="38100" dist="38100" dir="2700000" algn="tl">
                <a:srgbClr val="000000">
                  <a:alpha val="43137"/>
                </a:srgbClr>
              </a:outerShdw>
            </a:effectLst>
          </a:endParaRPr>
        </a:p>
      </dsp:txBody>
      <dsp:txXfrm>
        <a:off x="651848" y="722316"/>
        <a:ext cx="948422" cy="632281"/>
      </dsp:txXfrm>
    </dsp:sp>
    <dsp:sp modelId="{3053680F-92E7-4908-AE93-7E491C10FC25}">
      <dsp:nvSpPr>
        <dsp:cNvPr id="0" name=""/>
        <dsp:cNvSpPr/>
      </dsp:nvSpPr>
      <dsp:spPr>
        <a:xfrm>
          <a:off x="1710919" y="776060"/>
          <a:ext cx="1827737" cy="524793"/>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Speed Travel</a:t>
          </a:r>
          <a:endParaRPr lang="en-US" sz="1800" kern="1200" dirty="0"/>
        </a:p>
      </dsp:txBody>
      <dsp:txXfrm>
        <a:off x="1973316" y="776060"/>
        <a:ext cx="1302944" cy="524793"/>
      </dsp:txXfrm>
    </dsp:sp>
    <dsp:sp modelId="{25C3E1C3-C6AC-4DB0-A888-FF848A135239}">
      <dsp:nvSpPr>
        <dsp:cNvPr id="0" name=""/>
        <dsp:cNvSpPr/>
      </dsp:nvSpPr>
      <dsp:spPr>
        <a:xfrm>
          <a:off x="3354979" y="776060"/>
          <a:ext cx="2100512" cy="524793"/>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Voice/ SMS</a:t>
          </a:r>
          <a:endParaRPr lang="en-US" sz="1800" kern="1200" dirty="0"/>
        </a:p>
      </dsp:txBody>
      <dsp:txXfrm>
        <a:off x="3617376" y="776060"/>
        <a:ext cx="1575719" cy="524793"/>
      </dsp:txXfrm>
    </dsp:sp>
    <dsp:sp modelId="{97245536-0A7F-47B4-AFE4-9AA0AABB0E1D}">
      <dsp:nvSpPr>
        <dsp:cNvPr id="0" name=""/>
        <dsp:cNvSpPr/>
      </dsp:nvSpPr>
      <dsp:spPr>
        <a:xfrm>
          <a:off x="335707" y="1443117"/>
          <a:ext cx="1580703" cy="63228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rPr>
            <a:t>Devices</a:t>
          </a:r>
          <a:endParaRPr lang="en-US" sz="2100" b="1" kern="1200" dirty="0">
            <a:effectLst>
              <a:outerShdw blurRad="38100" dist="38100" dir="2700000" algn="tl">
                <a:srgbClr val="000000">
                  <a:alpha val="43137"/>
                </a:srgbClr>
              </a:outerShdw>
            </a:effectLst>
          </a:endParaRPr>
        </a:p>
      </dsp:txBody>
      <dsp:txXfrm>
        <a:off x="651848" y="1443117"/>
        <a:ext cx="948422" cy="632281"/>
      </dsp:txXfrm>
    </dsp:sp>
    <dsp:sp modelId="{69ED7489-7323-4926-9689-BD1D8B39697A}">
      <dsp:nvSpPr>
        <dsp:cNvPr id="0" name=""/>
        <dsp:cNvSpPr/>
      </dsp:nvSpPr>
      <dsp:spPr>
        <a:xfrm>
          <a:off x="1710919" y="1496861"/>
          <a:ext cx="1827737" cy="524793"/>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Cart/ Vehicle</a:t>
          </a:r>
          <a:endParaRPr lang="en-US" sz="1800" kern="1200" dirty="0"/>
        </a:p>
      </dsp:txBody>
      <dsp:txXfrm>
        <a:off x="1973316" y="1496861"/>
        <a:ext cx="1302944" cy="524793"/>
      </dsp:txXfrm>
    </dsp:sp>
    <dsp:sp modelId="{9601A5D9-8FEF-4CA4-BC28-5E276D6654DE}">
      <dsp:nvSpPr>
        <dsp:cNvPr id="0" name=""/>
        <dsp:cNvSpPr/>
      </dsp:nvSpPr>
      <dsp:spPr>
        <a:xfrm>
          <a:off x="3354979" y="1496861"/>
          <a:ext cx="2100512" cy="524793"/>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smtClean="0"/>
            <a:t>Digital phones</a:t>
          </a:r>
          <a:endParaRPr lang="en-US" sz="1800" kern="1200" dirty="0"/>
        </a:p>
      </dsp:txBody>
      <dsp:txXfrm>
        <a:off x="3617376" y="1496861"/>
        <a:ext cx="1575719" cy="524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9C6F3-EEC9-4C5D-9361-5D2EF3AF2ACC}">
      <dsp:nvSpPr>
        <dsp:cNvPr id="0" name=""/>
        <dsp:cNvSpPr/>
      </dsp:nvSpPr>
      <dsp:spPr>
        <a:xfrm>
          <a:off x="0" y="257399"/>
          <a:ext cx="4724401" cy="932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6666" tIns="333248" rIns="3666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Universal Mobile Telecommunication System</a:t>
          </a:r>
          <a:endParaRPr lang="en-US" sz="1600" kern="1200" dirty="0"/>
        </a:p>
        <a:p>
          <a:pPr marL="171450" lvl="1" indent="-171450" algn="l" defTabSz="711200">
            <a:lnSpc>
              <a:spcPct val="90000"/>
            </a:lnSpc>
            <a:spcBef>
              <a:spcPct val="0"/>
            </a:spcBef>
            <a:spcAft>
              <a:spcPct val="15000"/>
            </a:spcAft>
            <a:buChar char="••"/>
          </a:pPr>
          <a:r>
            <a:rPr lang="en-US" sz="1600" kern="1200" dirty="0" smtClean="0"/>
            <a:t>WCDMA</a:t>
          </a:r>
          <a:endParaRPr lang="en-US" sz="1600" kern="1200" dirty="0"/>
        </a:p>
      </dsp:txBody>
      <dsp:txXfrm>
        <a:off x="0" y="257399"/>
        <a:ext cx="4724401" cy="932400"/>
      </dsp:txXfrm>
    </dsp:sp>
    <dsp:sp modelId="{93B29EE8-DD95-4FF5-9816-78B1EB1A66A7}">
      <dsp:nvSpPr>
        <dsp:cNvPr id="0" name=""/>
        <dsp:cNvSpPr/>
      </dsp:nvSpPr>
      <dsp:spPr>
        <a:xfrm>
          <a:off x="236220" y="21239"/>
          <a:ext cx="3307080" cy="4723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5000" tIns="0" rIns="125000" bIns="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UMTS</a:t>
          </a:r>
          <a:endParaRPr lang="en-US" sz="1800" b="1" kern="1200" dirty="0">
            <a:effectLst>
              <a:outerShdw blurRad="38100" dist="38100" dir="2700000" algn="tl">
                <a:srgbClr val="000000">
                  <a:alpha val="43137"/>
                </a:srgbClr>
              </a:outerShdw>
            </a:effectLst>
          </a:endParaRPr>
        </a:p>
      </dsp:txBody>
      <dsp:txXfrm>
        <a:off x="259277" y="44296"/>
        <a:ext cx="3260966" cy="426206"/>
      </dsp:txXfrm>
    </dsp:sp>
    <dsp:sp modelId="{240CDCAA-D31D-427D-9719-7DF6ACF00EFF}">
      <dsp:nvSpPr>
        <dsp:cNvPr id="0" name=""/>
        <dsp:cNvSpPr/>
      </dsp:nvSpPr>
      <dsp:spPr>
        <a:xfrm>
          <a:off x="0" y="1512360"/>
          <a:ext cx="4724401" cy="12096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66666" tIns="333248" rIns="36666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2 Mbps for fixed wireless</a:t>
          </a:r>
          <a:endParaRPr lang="en-US" sz="1600" kern="1200" dirty="0"/>
        </a:p>
        <a:p>
          <a:pPr marL="171450" lvl="1" indent="-171450" algn="l" defTabSz="711200">
            <a:lnSpc>
              <a:spcPct val="90000"/>
            </a:lnSpc>
            <a:spcBef>
              <a:spcPct val="0"/>
            </a:spcBef>
            <a:spcAft>
              <a:spcPct val="15000"/>
            </a:spcAft>
            <a:buChar char="••"/>
          </a:pPr>
          <a:r>
            <a:rPr lang="en-US" sz="1600" kern="1200" dirty="0" smtClean="0"/>
            <a:t>384 Kbps for pedestrian</a:t>
          </a:r>
          <a:endParaRPr lang="en-US" sz="1600" kern="1200" dirty="0"/>
        </a:p>
        <a:p>
          <a:pPr marL="171450" lvl="1" indent="-171450" algn="l" defTabSz="711200">
            <a:lnSpc>
              <a:spcPct val="90000"/>
            </a:lnSpc>
            <a:spcBef>
              <a:spcPct val="0"/>
            </a:spcBef>
            <a:spcAft>
              <a:spcPct val="15000"/>
            </a:spcAft>
            <a:buChar char="••"/>
          </a:pPr>
          <a:r>
            <a:rPr lang="en-US" sz="1600" kern="1200" dirty="0" smtClean="0"/>
            <a:t>144 Kbps for vehicular traffic</a:t>
          </a:r>
          <a:endParaRPr lang="en-US" sz="1600" kern="1200" dirty="0"/>
        </a:p>
      </dsp:txBody>
      <dsp:txXfrm>
        <a:off x="0" y="1512360"/>
        <a:ext cx="4724401" cy="1209600"/>
      </dsp:txXfrm>
    </dsp:sp>
    <dsp:sp modelId="{B985CD8C-9B75-483B-BBDC-214149A9E4FA}">
      <dsp:nvSpPr>
        <dsp:cNvPr id="0" name=""/>
        <dsp:cNvSpPr/>
      </dsp:nvSpPr>
      <dsp:spPr>
        <a:xfrm>
          <a:off x="236220" y="1276199"/>
          <a:ext cx="3307080" cy="47232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5000" tIns="0" rIns="125000" bIns="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Data Rates Targets</a:t>
          </a:r>
          <a:endParaRPr lang="en-US" sz="1800" b="1" kern="1200" dirty="0">
            <a:effectLst>
              <a:outerShdw blurRad="38100" dist="38100" dir="2700000" algn="tl">
                <a:srgbClr val="000000">
                  <a:alpha val="43137"/>
                </a:srgbClr>
              </a:outerShdw>
            </a:effectLst>
          </a:endParaRPr>
        </a:p>
      </dsp:txBody>
      <dsp:txXfrm>
        <a:off x="259277" y="1299256"/>
        <a:ext cx="326096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9C6F3-EEC9-4C5D-9361-5D2EF3AF2ACC}">
      <dsp:nvSpPr>
        <dsp:cNvPr id="0" name=""/>
        <dsp:cNvSpPr/>
      </dsp:nvSpPr>
      <dsp:spPr>
        <a:xfrm>
          <a:off x="0" y="293414"/>
          <a:ext cx="5181600" cy="8158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2150" tIns="291592" rIns="40215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High Speed Downlink Packet Access </a:t>
          </a:r>
          <a:r>
            <a:rPr lang="en-US" sz="1400" b="1" kern="1200" dirty="0" smtClean="0"/>
            <a:t>(</a:t>
          </a:r>
          <a:r>
            <a:rPr lang="en-US" sz="1400" kern="1200" dirty="0" smtClean="0"/>
            <a:t>HSDPA) – 14.4Mbps </a:t>
          </a:r>
          <a:endParaRPr lang="en-US" sz="1400" kern="1200" dirty="0"/>
        </a:p>
        <a:p>
          <a:pPr marL="114300" lvl="1" indent="-114300" algn="l" defTabSz="622300">
            <a:lnSpc>
              <a:spcPct val="90000"/>
            </a:lnSpc>
            <a:spcBef>
              <a:spcPct val="0"/>
            </a:spcBef>
            <a:spcAft>
              <a:spcPct val="15000"/>
            </a:spcAft>
            <a:buChar char="••"/>
          </a:pPr>
          <a:r>
            <a:rPr lang="en-US" sz="1400" kern="1200" dirty="0" smtClean="0"/>
            <a:t>High Speed Uplink Packet Access </a:t>
          </a:r>
          <a:r>
            <a:rPr lang="en-US" sz="1400" b="1" kern="1200" dirty="0" smtClean="0"/>
            <a:t>(</a:t>
          </a:r>
          <a:r>
            <a:rPr lang="en-US" sz="1400" kern="1200" dirty="0" smtClean="0"/>
            <a:t>HSUPA) – 5.76Mbps</a:t>
          </a:r>
        </a:p>
      </dsp:txBody>
      <dsp:txXfrm>
        <a:off x="0" y="293414"/>
        <a:ext cx="5181600" cy="815850"/>
      </dsp:txXfrm>
    </dsp:sp>
    <dsp:sp modelId="{93B29EE8-DD95-4FF5-9816-78B1EB1A66A7}">
      <dsp:nvSpPr>
        <dsp:cNvPr id="0" name=""/>
        <dsp:cNvSpPr/>
      </dsp:nvSpPr>
      <dsp:spPr>
        <a:xfrm>
          <a:off x="259080" y="86774"/>
          <a:ext cx="3627120" cy="4132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097" tIns="0" rIns="137097" bIns="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3.5G HSPA</a:t>
          </a:r>
          <a:endParaRPr lang="en-US" sz="1800" b="1" kern="1200" dirty="0">
            <a:effectLst>
              <a:outerShdw blurRad="38100" dist="38100" dir="2700000" algn="tl">
                <a:srgbClr val="000000">
                  <a:alpha val="43137"/>
                </a:srgbClr>
              </a:outerShdw>
            </a:effectLst>
          </a:endParaRPr>
        </a:p>
      </dsp:txBody>
      <dsp:txXfrm>
        <a:off x="279255" y="106949"/>
        <a:ext cx="3586770" cy="372930"/>
      </dsp:txXfrm>
    </dsp:sp>
    <dsp:sp modelId="{240CDCAA-D31D-427D-9719-7DF6ACF00EFF}">
      <dsp:nvSpPr>
        <dsp:cNvPr id="0" name=""/>
        <dsp:cNvSpPr/>
      </dsp:nvSpPr>
      <dsp:spPr>
        <a:xfrm>
          <a:off x="0" y="1391504"/>
          <a:ext cx="5181600" cy="815850"/>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2150" tIns="291592" rIns="40215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Download Speed - 21 Mbps </a:t>
          </a:r>
          <a:endParaRPr lang="en-US" sz="1400" kern="1200" dirty="0"/>
        </a:p>
        <a:p>
          <a:pPr marL="114300" lvl="1" indent="-114300" algn="l" defTabSz="622300">
            <a:lnSpc>
              <a:spcPct val="90000"/>
            </a:lnSpc>
            <a:spcBef>
              <a:spcPct val="0"/>
            </a:spcBef>
            <a:spcAft>
              <a:spcPct val="15000"/>
            </a:spcAft>
            <a:buChar char="••"/>
          </a:pPr>
          <a:r>
            <a:rPr lang="en-US" sz="1400" kern="1200" dirty="0" smtClean="0"/>
            <a:t>Upload Speed – 5.76 Mbps</a:t>
          </a:r>
          <a:endParaRPr lang="en-US" sz="1400" kern="1200" dirty="0"/>
        </a:p>
      </dsp:txBody>
      <dsp:txXfrm>
        <a:off x="0" y="1391504"/>
        <a:ext cx="5181600" cy="815850"/>
      </dsp:txXfrm>
    </dsp:sp>
    <dsp:sp modelId="{B985CD8C-9B75-483B-BBDC-214149A9E4FA}">
      <dsp:nvSpPr>
        <dsp:cNvPr id="0" name=""/>
        <dsp:cNvSpPr/>
      </dsp:nvSpPr>
      <dsp:spPr>
        <a:xfrm>
          <a:off x="259080" y="1184865"/>
          <a:ext cx="3627120" cy="41328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097" tIns="0" rIns="137097" bIns="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3.75G HSPA+</a:t>
          </a:r>
          <a:endParaRPr lang="en-US" sz="1800" b="1" kern="1200" dirty="0">
            <a:effectLst>
              <a:outerShdw blurRad="38100" dist="38100" dir="2700000" algn="tl">
                <a:srgbClr val="000000">
                  <a:alpha val="43137"/>
                </a:srgbClr>
              </a:outerShdw>
            </a:effectLst>
          </a:endParaRPr>
        </a:p>
      </dsp:txBody>
      <dsp:txXfrm>
        <a:off x="279255" y="1205040"/>
        <a:ext cx="3586770" cy="372930"/>
      </dsp:txXfrm>
    </dsp:sp>
    <dsp:sp modelId="{7EC854F7-94A8-4FDE-8EBE-946D63510116}">
      <dsp:nvSpPr>
        <dsp:cNvPr id="0" name=""/>
        <dsp:cNvSpPr/>
      </dsp:nvSpPr>
      <dsp:spPr>
        <a:xfrm>
          <a:off x="0" y="2489595"/>
          <a:ext cx="5181600" cy="10584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2150" tIns="291592" rIns="402150"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Dual Carrier HSPA+</a:t>
          </a:r>
          <a:endParaRPr lang="en-US" sz="1400" kern="1200" dirty="0"/>
        </a:p>
        <a:p>
          <a:pPr marL="114300" lvl="1" indent="-114300" algn="l" defTabSz="622300">
            <a:lnSpc>
              <a:spcPct val="90000"/>
            </a:lnSpc>
            <a:spcBef>
              <a:spcPct val="0"/>
            </a:spcBef>
            <a:spcAft>
              <a:spcPct val="15000"/>
            </a:spcAft>
            <a:buChar char="••"/>
          </a:pPr>
          <a:r>
            <a:rPr lang="en-US" sz="1400" kern="1200" dirty="0" smtClean="0"/>
            <a:t>Download Speed - 42 Mbps </a:t>
          </a:r>
          <a:endParaRPr lang="en-US" sz="1400" kern="1200" dirty="0"/>
        </a:p>
        <a:p>
          <a:pPr marL="114300" lvl="1" indent="-114300" algn="l" defTabSz="622300">
            <a:lnSpc>
              <a:spcPct val="90000"/>
            </a:lnSpc>
            <a:spcBef>
              <a:spcPct val="0"/>
            </a:spcBef>
            <a:spcAft>
              <a:spcPct val="15000"/>
            </a:spcAft>
            <a:buChar char="••"/>
          </a:pPr>
          <a:r>
            <a:rPr lang="en-US" sz="1400" kern="1200" dirty="0" smtClean="0"/>
            <a:t>Upload Speed – 5.76 Mbps</a:t>
          </a:r>
          <a:endParaRPr lang="en-US" sz="1400" kern="1200" dirty="0"/>
        </a:p>
      </dsp:txBody>
      <dsp:txXfrm>
        <a:off x="0" y="2489595"/>
        <a:ext cx="5181600" cy="1058400"/>
      </dsp:txXfrm>
    </dsp:sp>
    <dsp:sp modelId="{BBB06399-BED1-45AF-91A2-618DF8FAF929}">
      <dsp:nvSpPr>
        <dsp:cNvPr id="0" name=""/>
        <dsp:cNvSpPr/>
      </dsp:nvSpPr>
      <dsp:spPr>
        <a:xfrm>
          <a:off x="259080" y="2282955"/>
          <a:ext cx="3627120" cy="41328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097" tIns="0" rIns="137097" bIns="0" numCol="1" spcCol="1270" anchor="ctr" anchorCtr="0">
          <a:noAutofit/>
        </a:bodyPr>
        <a:lstStyle/>
        <a:p>
          <a:pPr lvl="0" algn="l"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DC-HSPA+</a:t>
          </a:r>
          <a:endParaRPr lang="en-US" sz="1800" b="1" kern="1200" dirty="0">
            <a:effectLst>
              <a:outerShdw blurRad="38100" dist="38100" dir="2700000" algn="tl">
                <a:srgbClr val="000000">
                  <a:alpha val="43137"/>
                </a:srgbClr>
              </a:outerShdw>
            </a:effectLst>
          </a:endParaRPr>
        </a:p>
      </dsp:txBody>
      <dsp:txXfrm>
        <a:off x="279255" y="2303130"/>
        <a:ext cx="3586770" cy="372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60035-0218-426F-B8AC-71BFD9662E30}">
      <dsp:nvSpPr>
        <dsp:cNvPr id="0" name=""/>
        <dsp:cNvSpPr/>
      </dsp:nvSpPr>
      <dsp:spPr>
        <a:xfrm>
          <a:off x="0" y="43118"/>
          <a:ext cx="3641562" cy="13952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prstClr val="black"/>
              </a:solidFill>
            </a:rPr>
            <a:t>With HSPA+, </a:t>
          </a:r>
        </a:p>
        <a:p>
          <a:pPr lvl="0" algn="l" defTabSz="800100">
            <a:lnSpc>
              <a:spcPct val="90000"/>
            </a:lnSpc>
            <a:spcBef>
              <a:spcPct val="0"/>
            </a:spcBef>
            <a:spcAft>
              <a:spcPct val="35000"/>
            </a:spcAft>
          </a:pPr>
          <a:r>
            <a:rPr lang="en-US" sz="1800" kern="1200" dirty="0" smtClean="0">
              <a:solidFill>
                <a:prstClr val="black"/>
              </a:solidFill>
            </a:rPr>
            <a:t> Users are served using only one carrier</a:t>
          </a:r>
          <a:endParaRPr lang="en-US" sz="1800" kern="1200" dirty="0"/>
        </a:p>
      </dsp:txBody>
      <dsp:txXfrm>
        <a:off x="68109" y="111227"/>
        <a:ext cx="3505344" cy="1259006"/>
      </dsp:txXfrm>
    </dsp:sp>
    <dsp:sp modelId="{6CB01C82-95B7-481E-85EC-0607494AC01C}">
      <dsp:nvSpPr>
        <dsp:cNvPr id="0" name=""/>
        <dsp:cNvSpPr/>
      </dsp:nvSpPr>
      <dsp:spPr>
        <a:xfrm>
          <a:off x="0" y="1449516"/>
          <a:ext cx="3641562"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620"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1449516"/>
        <a:ext cx="3641562" cy="298080"/>
      </dsp:txXfrm>
    </dsp:sp>
    <dsp:sp modelId="{BA34B427-C2EE-4120-81CB-7F70EA257E2D}">
      <dsp:nvSpPr>
        <dsp:cNvPr id="0" name=""/>
        <dsp:cNvSpPr/>
      </dsp:nvSpPr>
      <dsp:spPr>
        <a:xfrm>
          <a:off x="0" y="1747596"/>
          <a:ext cx="3641562" cy="1395224"/>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prstClr val="black"/>
              </a:solidFill>
            </a:rPr>
            <a:t>DC-HSPA+,</a:t>
          </a:r>
        </a:p>
        <a:p>
          <a:pPr lvl="0" algn="l" defTabSz="800100">
            <a:lnSpc>
              <a:spcPct val="90000"/>
            </a:lnSpc>
            <a:spcBef>
              <a:spcPct val="0"/>
            </a:spcBef>
            <a:spcAft>
              <a:spcPct val="35000"/>
            </a:spcAft>
          </a:pPr>
          <a:r>
            <a:rPr lang="en-US" sz="1800" kern="1200" dirty="0" smtClean="0">
              <a:solidFill>
                <a:prstClr val="black"/>
              </a:solidFill>
            </a:rPr>
            <a:t>two carriers have been aggregated together to provide high speeds to users</a:t>
          </a:r>
          <a:endParaRPr lang="en-US" sz="1800" kern="1200" dirty="0"/>
        </a:p>
      </dsp:txBody>
      <dsp:txXfrm>
        <a:off x="68109" y="1815705"/>
        <a:ext cx="3505344" cy="1259006"/>
      </dsp:txXfrm>
    </dsp:sp>
    <dsp:sp modelId="{5FB5D278-A06A-470E-8314-E0572775555B}">
      <dsp:nvSpPr>
        <dsp:cNvPr id="0" name=""/>
        <dsp:cNvSpPr/>
      </dsp:nvSpPr>
      <dsp:spPr>
        <a:xfrm>
          <a:off x="0" y="3142820"/>
          <a:ext cx="3641562"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620"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3142820"/>
        <a:ext cx="3641562" cy="298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AC6E8-7BED-495B-A3C5-16E43A214037}">
      <dsp:nvSpPr>
        <dsp:cNvPr id="0" name=""/>
        <dsp:cNvSpPr/>
      </dsp:nvSpPr>
      <dsp:spPr>
        <a:xfrm>
          <a:off x="0" y="0"/>
          <a:ext cx="3118469" cy="1706880"/>
        </a:xfrm>
        <a:prstGeom prst="chevron">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50800" tIns="25400" rIns="0" bIns="254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bg1"/>
              </a:solidFill>
            </a:rPr>
            <a:t>HSPA+</a:t>
          </a:r>
          <a:endParaRPr lang="en-US" sz="4000" kern="1200" dirty="0">
            <a:solidFill>
              <a:schemeClr val="bg1"/>
            </a:solidFill>
          </a:endParaRPr>
        </a:p>
      </dsp:txBody>
      <dsp:txXfrm>
        <a:off x="853440" y="0"/>
        <a:ext cx="1411589" cy="1706880"/>
      </dsp:txXfrm>
    </dsp:sp>
    <dsp:sp modelId="{321B97F4-6147-458F-9B5D-A6CB8C561D4E}">
      <dsp:nvSpPr>
        <dsp:cNvPr id="0" name=""/>
        <dsp:cNvSpPr/>
      </dsp:nvSpPr>
      <dsp:spPr>
        <a:xfrm>
          <a:off x="14252" y="2676924"/>
          <a:ext cx="3192804" cy="1725689"/>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50800" tIns="25400" rIns="0" bIns="25400" numCol="1" spcCol="1270" anchor="ctr" anchorCtr="0">
          <a:noAutofit/>
        </a:bodyPr>
        <a:lstStyle/>
        <a:p>
          <a:pPr lvl="0" algn="ctr" defTabSz="1778000">
            <a:lnSpc>
              <a:spcPct val="90000"/>
            </a:lnSpc>
            <a:spcBef>
              <a:spcPct val="0"/>
            </a:spcBef>
            <a:spcAft>
              <a:spcPct val="35000"/>
            </a:spcAft>
          </a:pPr>
          <a:r>
            <a:rPr lang="en-US" sz="4000" b="1" kern="1200" dirty="0" smtClean="0"/>
            <a:t>DC -HSPA+</a:t>
          </a:r>
        </a:p>
      </dsp:txBody>
      <dsp:txXfrm>
        <a:off x="877097" y="2676924"/>
        <a:ext cx="1467115" cy="17256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F8547-A879-4A25-98FA-16046B78773B}">
      <dsp:nvSpPr>
        <dsp:cNvPr id="0" name=""/>
        <dsp:cNvSpPr/>
      </dsp:nvSpPr>
      <dsp:spPr>
        <a:xfrm>
          <a:off x="0" y="705"/>
          <a:ext cx="7924800" cy="880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Need to have DC-HSPA+ capable device with correct APN</a:t>
          </a:r>
          <a:endParaRPr lang="en-US" sz="2400" kern="1200" dirty="0"/>
        </a:p>
      </dsp:txBody>
      <dsp:txXfrm>
        <a:off x="43007" y="43712"/>
        <a:ext cx="7838786" cy="794985"/>
      </dsp:txXfrm>
    </dsp:sp>
    <dsp:sp modelId="{1A957F57-4DA8-4548-8B92-14694EC43943}">
      <dsp:nvSpPr>
        <dsp:cNvPr id="0" name=""/>
        <dsp:cNvSpPr/>
      </dsp:nvSpPr>
      <dsp:spPr>
        <a:xfrm>
          <a:off x="0" y="881704"/>
          <a:ext cx="7924800" cy="374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t>Dongle, phone, Tab </a:t>
          </a:r>
          <a:r>
            <a:rPr lang="en-US" sz="2400" kern="1200" dirty="0" err="1" smtClean="0"/>
            <a:t>WiFi</a:t>
          </a:r>
          <a:r>
            <a:rPr lang="en-US" sz="2400" kern="1200" dirty="0" smtClean="0"/>
            <a:t> router</a:t>
          </a:r>
          <a:endParaRPr lang="en-US" sz="2400" kern="1200" dirty="0"/>
        </a:p>
      </dsp:txBody>
      <dsp:txXfrm>
        <a:off x="0" y="881704"/>
        <a:ext cx="7924800" cy="374085"/>
      </dsp:txXfrm>
    </dsp:sp>
    <dsp:sp modelId="{E4E937F3-210A-4130-B7DB-8D9158712785}">
      <dsp:nvSpPr>
        <dsp:cNvPr id="0" name=""/>
        <dsp:cNvSpPr/>
      </dsp:nvSpPr>
      <dsp:spPr>
        <a:xfrm>
          <a:off x="0" y="1255790"/>
          <a:ext cx="7924800" cy="880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Need to use a application which need this much of higher data rates</a:t>
          </a:r>
          <a:endParaRPr lang="en-US" sz="2400" kern="1200" dirty="0"/>
        </a:p>
      </dsp:txBody>
      <dsp:txXfrm>
        <a:off x="43007" y="1298797"/>
        <a:ext cx="7838786" cy="794985"/>
      </dsp:txXfrm>
    </dsp:sp>
    <dsp:sp modelId="{8C1C0F36-8EC8-4B18-AF16-944634FEC421}">
      <dsp:nvSpPr>
        <dsp:cNvPr id="0" name=""/>
        <dsp:cNvSpPr/>
      </dsp:nvSpPr>
      <dsp:spPr>
        <a:xfrm>
          <a:off x="0" y="2136789"/>
          <a:ext cx="7924800" cy="374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err="1" smtClean="0"/>
            <a:t>Eg</a:t>
          </a:r>
          <a:r>
            <a:rPr lang="en-US" sz="2400" kern="1200" dirty="0" smtClean="0"/>
            <a:t>: Will not get high speed by watching HD </a:t>
          </a:r>
          <a:r>
            <a:rPr lang="en-US" sz="2400" kern="1200" dirty="0" err="1" smtClean="0"/>
            <a:t>Youtube</a:t>
          </a:r>
          <a:endParaRPr lang="en-US" sz="2400" kern="1200" dirty="0"/>
        </a:p>
      </dsp:txBody>
      <dsp:txXfrm>
        <a:off x="0" y="2136789"/>
        <a:ext cx="7924800" cy="374085"/>
      </dsp:txXfrm>
    </dsp:sp>
    <dsp:sp modelId="{61B5CDBD-FCD2-42B4-A8E8-4BF7A4620B5B}">
      <dsp:nvSpPr>
        <dsp:cNvPr id="0" name=""/>
        <dsp:cNvSpPr/>
      </dsp:nvSpPr>
      <dsp:spPr>
        <a:xfrm>
          <a:off x="0" y="2510875"/>
          <a:ext cx="7924800" cy="880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The server side also need to have the capability to support higher speed</a:t>
          </a:r>
          <a:endParaRPr lang="en-US" sz="2400" kern="1200" dirty="0"/>
        </a:p>
      </dsp:txBody>
      <dsp:txXfrm>
        <a:off x="43007" y="2553882"/>
        <a:ext cx="7838786" cy="794985"/>
      </dsp:txXfrm>
    </dsp:sp>
    <dsp:sp modelId="{C098FEBD-272A-486D-AA4F-79E1EA6FC296}">
      <dsp:nvSpPr>
        <dsp:cNvPr id="0" name=""/>
        <dsp:cNvSpPr/>
      </dsp:nvSpPr>
      <dsp:spPr>
        <a:xfrm>
          <a:off x="0" y="3391874"/>
          <a:ext cx="7924800" cy="374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err="1" smtClean="0"/>
            <a:t>Eg</a:t>
          </a:r>
          <a:r>
            <a:rPr lang="en-US" sz="2400" kern="1200" dirty="0" smtClean="0"/>
            <a:t>: Torrent download can have limitation from sever side</a:t>
          </a:r>
          <a:endParaRPr lang="en-US" sz="2400" kern="1200" dirty="0"/>
        </a:p>
      </dsp:txBody>
      <dsp:txXfrm>
        <a:off x="0" y="3391874"/>
        <a:ext cx="7924800" cy="374085"/>
      </dsp:txXfrm>
    </dsp:sp>
    <dsp:sp modelId="{48EB9D21-E55B-4DF7-B6A2-E15AE836E24E}">
      <dsp:nvSpPr>
        <dsp:cNvPr id="0" name=""/>
        <dsp:cNvSpPr/>
      </dsp:nvSpPr>
      <dsp:spPr>
        <a:xfrm>
          <a:off x="0" y="3765960"/>
          <a:ext cx="7924800" cy="8809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No improvement on UL with this technology</a:t>
          </a:r>
          <a:endParaRPr lang="en-US" sz="2400" kern="1200" dirty="0"/>
        </a:p>
      </dsp:txBody>
      <dsp:txXfrm>
        <a:off x="43007" y="3808967"/>
        <a:ext cx="7838786" cy="794985"/>
      </dsp:txXfrm>
    </dsp:sp>
    <dsp:sp modelId="{F56C67A3-C773-4CB8-9BDD-1BAC5DFD66E2}">
      <dsp:nvSpPr>
        <dsp:cNvPr id="0" name=""/>
        <dsp:cNvSpPr/>
      </dsp:nvSpPr>
      <dsp:spPr>
        <a:xfrm>
          <a:off x="0" y="4646959"/>
          <a:ext cx="7924800" cy="7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0480" rIns="170688" bIns="30480" numCol="1" spcCol="1270" anchor="t" anchorCtr="0">
          <a:noAutofit/>
        </a:bodyPr>
        <a:lstStyle/>
        <a:p>
          <a:pPr marL="228600" lvl="1" indent="-228600" algn="l" defTabSz="1066800" rtl="0">
            <a:lnSpc>
              <a:spcPct val="90000"/>
            </a:lnSpc>
            <a:spcBef>
              <a:spcPct val="0"/>
            </a:spcBef>
            <a:spcAft>
              <a:spcPct val="20000"/>
            </a:spcAft>
            <a:buChar char="••"/>
          </a:pPr>
          <a:endParaRPr lang="en-US" sz="2400" kern="1200" dirty="0"/>
        </a:p>
      </dsp:txBody>
      <dsp:txXfrm>
        <a:off x="0" y="4646959"/>
        <a:ext cx="7924800" cy="767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D1821-FF8C-44B2-A94D-541E853AC23B}">
      <dsp:nvSpPr>
        <dsp:cNvPr id="0" name=""/>
        <dsp:cNvSpPr/>
      </dsp:nvSpPr>
      <dsp:spPr>
        <a:xfrm rot="5400000">
          <a:off x="4796158" y="-1937161"/>
          <a:ext cx="820692" cy="4900240"/>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Better user experience</a:t>
          </a:r>
          <a:endParaRPr lang="en-US" sz="2100" kern="1200" dirty="0"/>
        </a:p>
        <a:p>
          <a:pPr marL="228600" lvl="1" indent="-228600" algn="l" defTabSz="933450">
            <a:lnSpc>
              <a:spcPct val="90000"/>
            </a:lnSpc>
            <a:spcBef>
              <a:spcPct val="0"/>
            </a:spcBef>
            <a:spcAft>
              <a:spcPct val="15000"/>
            </a:spcAft>
            <a:buChar char="••"/>
          </a:pPr>
          <a:r>
            <a:rPr lang="en-US" sz="2100" kern="1200" dirty="0" smtClean="0"/>
            <a:t>High Capacity</a:t>
          </a:r>
          <a:endParaRPr lang="en-US" sz="2100" kern="1200" dirty="0"/>
        </a:p>
      </dsp:txBody>
      <dsp:txXfrm rot="-5400000">
        <a:off x="2756385" y="142675"/>
        <a:ext cx="4860177" cy="740566"/>
      </dsp:txXfrm>
    </dsp:sp>
    <dsp:sp modelId="{B7CFA66F-0A51-491C-A9D7-B7709C4F97D7}">
      <dsp:nvSpPr>
        <dsp:cNvPr id="0" name=""/>
        <dsp:cNvSpPr/>
      </dsp:nvSpPr>
      <dsp:spPr>
        <a:xfrm>
          <a:off x="0" y="25"/>
          <a:ext cx="2756385" cy="102586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Doubling</a:t>
          </a:r>
          <a:endParaRPr lang="en-US" sz="4700" kern="1200" dirty="0"/>
        </a:p>
      </dsp:txBody>
      <dsp:txXfrm>
        <a:off x="50079" y="50104"/>
        <a:ext cx="2656227" cy="925707"/>
      </dsp:txXfrm>
    </dsp:sp>
    <dsp:sp modelId="{F94C2713-A7A4-4584-9F7B-015AB6C0FE9A}">
      <dsp:nvSpPr>
        <dsp:cNvPr id="0" name=""/>
        <dsp:cNvSpPr/>
      </dsp:nvSpPr>
      <dsp:spPr>
        <a:xfrm rot="5400000">
          <a:off x="4796158" y="-860002"/>
          <a:ext cx="820692" cy="4900240"/>
        </a:xfrm>
        <a:prstGeom prst="round2Same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One connection can cater the data demand of a family or a SME</a:t>
          </a:r>
          <a:endParaRPr lang="en-US" sz="2100" kern="1200" dirty="0"/>
        </a:p>
      </dsp:txBody>
      <dsp:txXfrm rot="-5400000">
        <a:off x="2756385" y="1219834"/>
        <a:ext cx="4860177" cy="740566"/>
      </dsp:txXfrm>
    </dsp:sp>
    <dsp:sp modelId="{26BB6AED-0FC9-43D7-9F25-D0BA948F4A91}">
      <dsp:nvSpPr>
        <dsp:cNvPr id="0" name=""/>
        <dsp:cNvSpPr/>
      </dsp:nvSpPr>
      <dsp:spPr>
        <a:xfrm>
          <a:off x="0" y="1077184"/>
          <a:ext cx="2756385" cy="1025865"/>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Sharing</a:t>
          </a:r>
          <a:endParaRPr lang="en-US" sz="4700" kern="1200" dirty="0"/>
        </a:p>
      </dsp:txBody>
      <dsp:txXfrm>
        <a:off x="50079" y="1127263"/>
        <a:ext cx="2656227" cy="92570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F5A29-3B1F-4077-AEFC-C2A480ECE780}" type="datetimeFigureOut">
              <a:rPr lang="en-US" smtClean="0"/>
              <a:t>8/25/2012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81D6FA-9CDD-4F7A-879A-891289CF022E}" type="slidenum">
              <a:rPr lang="en-US" smtClean="0"/>
              <a:t>‹#›</a:t>
            </a:fld>
            <a:endParaRPr lang="en-US"/>
          </a:p>
        </p:txBody>
      </p:sp>
    </p:spTree>
    <p:extLst>
      <p:ext uri="{BB962C8B-B14F-4D97-AF65-F5344CB8AC3E}">
        <p14:creationId xmlns:p14="http://schemas.microsoft.com/office/powerpoint/2010/main" val="3423486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808038" y="211138"/>
            <a:ext cx="5194300" cy="3895725"/>
          </a:xfrm>
          <a:ln/>
        </p:spPr>
      </p:sp>
      <p:sp>
        <p:nvSpPr>
          <p:cNvPr id="14339" name="Notes Placeholder 2"/>
          <p:cNvSpPr>
            <a:spLocks noGrp="1"/>
          </p:cNvSpPr>
          <p:nvPr>
            <p:ph type="body" idx="1"/>
          </p:nvPr>
        </p:nvSpPr>
        <p:spPr bwMode="auto">
          <a:noFill/>
        </p:spPr>
        <p:txBody>
          <a:bodyPr/>
          <a:lstStyle/>
          <a:p>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a:lstStyle/>
          <a:p>
            <a:fld id="{91F58262-6D88-416A-851C-17266D4E2FB3}" type="slidenum">
              <a:rPr lang="ar-SA" smtClean="0">
                <a:solidFill>
                  <a:prstClr val="black"/>
                </a:solidFill>
              </a:rPr>
              <a:pPr/>
              <a:t>1</a:t>
            </a:fld>
            <a:endParaRPr lang="en-IN"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Gold codes are used</a:t>
            </a:r>
            <a:r>
              <a:rPr lang="en-US" baseline="0" dirty="0" smtClean="0"/>
              <a:t> for Scrambling codes</a:t>
            </a:r>
          </a:p>
          <a:p>
            <a:r>
              <a:rPr lang="en-US" baseline="0" dirty="0" smtClean="0"/>
              <a:t>512 SC for DL. For each cell there is a Scrambling code</a:t>
            </a:r>
            <a:endParaRPr lang="en-US" dirty="0"/>
          </a:p>
        </p:txBody>
      </p:sp>
      <p:sp>
        <p:nvSpPr>
          <p:cNvPr id="4" name="Slide Number Placeholder 3"/>
          <p:cNvSpPr>
            <a:spLocks noGrp="1"/>
          </p:cNvSpPr>
          <p:nvPr>
            <p:ph type="sldNum" sz="quarter" idx="10"/>
          </p:nvPr>
        </p:nvSpPr>
        <p:spPr/>
        <p:txBody>
          <a:bodyPr/>
          <a:lstStyle/>
          <a:p>
            <a:fld id="{D881D6FA-9CDD-4F7A-879A-891289CF022E}" type="slidenum">
              <a:rPr lang="en-US" smtClean="0"/>
              <a:t>13</a:t>
            </a:fld>
            <a:endParaRPr lang="en-US"/>
          </a:p>
        </p:txBody>
      </p:sp>
    </p:spTree>
    <p:extLst>
      <p:ext uri="{BB962C8B-B14F-4D97-AF65-F5344CB8AC3E}">
        <p14:creationId xmlns:p14="http://schemas.microsoft.com/office/powerpoint/2010/main" val="403871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Physical channel</a:t>
            </a:r>
            <a:r>
              <a:rPr lang="en-US" baseline="0" dirty="0" smtClean="0"/>
              <a:t> is a </a:t>
            </a:r>
            <a:r>
              <a:rPr lang="en-US" baseline="0" dirty="0" smtClean="0"/>
              <a:t>code</a:t>
            </a:r>
          </a:p>
          <a:p>
            <a:pPr marL="171450" indent="-171450">
              <a:buFontTx/>
              <a:buChar char="-"/>
            </a:pPr>
            <a:r>
              <a:rPr lang="en-US" baseline="0" dirty="0" smtClean="0"/>
              <a:t>Direct sequence Spread spectrum</a:t>
            </a:r>
            <a:endParaRPr lang="en-US" dirty="0"/>
          </a:p>
        </p:txBody>
      </p:sp>
      <p:sp>
        <p:nvSpPr>
          <p:cNvPr id="4" name="Slide Number Placeholder 3"/>
          <p:cNvSpPr>
            <a:spLocks noGrp="1"/>
          </p:cNvSpPr>
          <p:nvPr>
            <p:ph type="sldNum" sz="quarter" idx="10"/>
          </p:nvPr>
        </p:nvSpPr>
        <p:spPr/>
        <p:txBody>
          <a:bodyPr/>
          <a:lstStyle/>
          <a:p>
            <a:fld id="{D881D6FA-9CDD-4F7A-879A-891289CF022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0740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Channel</a:t>
            </a:r>
            <a:r>
              <a:rPr lang="en-US" baseline="0" dirty="0" smtClean="0"/>
              <a:t> coding : Turbo </a:t>
            </a:r>
            <a:r>
              <a:rPr lang="en-US" baseline="0" dirty="0" smtClean="0"/>
              <a:t>Coding</a:t>
            </a:r>
          </a:p>
          <a:p>
            <a:pPr marL="171450" indent="-171450">
              <a:buFontTx/>
              <a:buChar char="-"/>
            </a:pPr>
            <a:r>
              <a:rPr lang="en-US" baseline="0" dirty="0" smtClean="0"/>
              <a:t>Hopping Spread spectrum</a:t>
            </a:r>
            <a:endParaRPr lang="en-US" dirty="0"/>
          </a:p>
        </p:txBody>
      </p:sp>
      <p:sp>
        <p:nvSpPr>
          <p:cNvPr id="4" name="Slide Number Placeholder 3"/>
          <p:cNvSpPr>
            <a:spLocks noGrp="1"/>
          </p:cNvSpPr>
          <p:nvPr>
            <p:ph type="sldNum" sz="quarter" idx="10"/>
          </p:nvPr>
        </p:nvSpPr>
        <p:spPr/>
        <p:txBody>
          <a:bodyPr/>
          <a:lstStyle/>
          <a:p>
            <a:fld id="{D881D6FA-9CDD-4F7A-879A-891289CF022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07404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1D6FA-9CDD-4F7A-879A-891289CF022E}" type="slidenum">
              <a:rPr lang="en-US" smtClean="0"/>
              <a:t>19</a:t>
            </a:fld>
            <a:endParaRPr lang="en-US"/>
          </a:p>
        </p:txBody>
      </p:sp>
    </p:spTree>
    <p:extLst>
      <p:ext uri="{BB962C8B-B14F-4D97-AF65-F5344CB8AC3E}">
        <p14:creationId xmlns:p14="http://schemas.microsoft.com/office/powerpoint/2010/main" val="19754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881D6FA-9CDD-4F7A-879A-891289CF022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07404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E-DCH : UL dedicated transport channel</a:t>
            </a:r>
          </a:p>
          <a:p>
            <a:pPr marL="171450" indent="-171450">
              <a:buFontTx/>
              <a:buChar char="-"/>
            </a:pPr>
            <a:r>
              <a:rPr lang="en-US" dirty="0" smtClean="0"/>
              <a:t>TTI : 10</a:t>
            </a:r>
            <a:r>
              <a:rPr lang="en-US" baseline="0" dirty="0" smtClean="0"/>
              <a:t> or 2ms</a:t>
            </a:r>
            <a:endParaRPr lang="en-US" baseline="0" dirty="0"/>
          </a:p>
          <a:p>
            <a:pPr marL="171450" indent="-171450">
              <a:buFontTx/>
              <a:buChar char="-"/>
            </a:pPr>
            <a:r>
              <a:rPr lang="en-US" baseline="0" dirty="0" smtClean="0"/>
              <a:t>Shared resource is the </a:t>
            </a:r>
            <a:r>
              <a:rPr lang="en-US" baseline="0" dirty="0" err="1" smtClean="0"/>
              <a:t>RoT</a:t>
            </a:r>
            <a:r>
              <a:rPr lang="en-US" baseline="0" dirty="0" smtClean="0"/>
              <a:t>. Node B controls the allocation of this margin. Select best TFC for a given UE according to the interference margin</a:t>
            </a:r>
          </a:p>
        </p:txBody>
      </p:sp>
      <p:sp>
        <p:nvSpPr>
          <p:cNvPr id="4" name="Slide Number Placeholder 3"/>
          <p:cNvSpPr>
            <a:spLocks noGrp="1"/>
          </p:cNvSpPr>
          <p:nvPr>
            <p:ph type="sldNum" sz="quarter" idx="10"/>
          </p:nvPr>
        </p:nvSpPr>
        <p:spPr/>
        <p:txBody>
          <a:bodyPr/>
          <a:lstStyle/>
          <a:p>
            <a:fld id="{D881D6FA-9CDD-4F7A-879A-891289CF022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0740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808038" y="211138"/>
            <a:ext cx="5194300" cy="3895725"/>
          </a:xfrm>
          <a:ln/>
        </p:spPr>
      </p:sp>
      <p:sp>
        <p:nvSpPr>
          <p:cNvPr id="14339" name="Notes Placeholder 2"/>
          <p:cNvSpPr>
            <a:spLocks noGrp="1"/>
          </p:cNvSpPr>
          <p:nvPr>
            <p:ph type="body" idx="1"/>
          </p:nvPr>
        </p:nvSpPr>
        <p:spPr bwMode="auto">
          <a:noFill/>
        </p:spPr>
        <p:txBody>
          <a:bodyPr/>
          <a:lstStyle/>
          <a:p>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a:lstStyle/>
          <a:p>
            <a:fld id="{91F58262-6D88-416A-851C-17266D4E2FB3}" type="slidenum">
              <a:rPr lang="ar-SA" smtClean="0">
                <a:solidFill>
                  <a:prstClr val="black"/>
                </a:solidFill>
              </a:rPr>
              <a:pPr/>
              <a:t>27</a:t>
            </a:fld>
            <a:endParaRPr lang="en-IN"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Everywhere the speeds will be doubled.</a:t>
            </a:r>
          </a:p>
          <a:p>
            <a:pPr marL="171450" indent="-171450">
              <a:buFontTx/>
              <a:buChar char="-"/>
            </a:pPr>
            <a:r>
              <a:rPr lang="en-US" dirty="0" smtClean="0"/>
              <a:t>For this we need to have DC-HSPA+ enable</a:t>
            </a:r>
            <a:r>
              <a:rPr lang="en-US" baseline="0" dirty="0" smtClean="0"/>
              <a:t> device.</a:t>
            </a:r>
          </a:p>
          <a:p>
            <a:pPr marL="171450" indent="-171450">
              <a:buFontTx/>
              <a:buChar char="-"/>
            </a:pPr>
            <a:r>
              <a:rPr lang="en-US" baseline="0" dirty="0" smtClean="0"/>
              <a:t>Everyone will be benefited.</a:t>
            </a:r>
          </a:p>
          <a:p>
            <a:pPr marL="171450" indent="-171450">
              <a:buFontTx/>
              <a:buChar char="-"/>
            </a:pPr>
            <a:endParaRPr lang="en-US" dirty="0" smtClean="0"/>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803381E1-D0D7-4B14-B682-51FCE408688A}" type="slidenum">
              <a:rPr lang="en-US" smtClean="0"/>
              <a:pPr/>
              <a:t>31</a:t>
            </a:fld>
            <a:endParaRPr lang="en-US"/>
          </a:p>
        </p:txBody>
      </p:sp>
    </p:spTree>
    <p:extLst>
      <p:ext uri="{BB962C8B-B14F-4D97-AF65-F5344CB8AC3E}">
        <p14:creationId xmlns:p14="http://schemas.microsoft.com/office/powerpoint/2010/main" val="2081132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Achieving higher speeds</a:t>
            </a:r>
            <a:r>
              <a:rPr lang="en-US" baseline="0" dirty="0" smtClean="0"/>
              <a:t> are not possible with day-to-day applications.</a:t>
            </a:r>
          </a:p>
          <a:p>
            <a:pPr marL="628650" lvl="1" indent="-171450">
              <a:buFontTx/>
              <a:buChar char="-"/>
            </a:pPr>
            <a:r>
              <a:rPr lang="en-US" baseline="0" dirty="0" err="1" smtClean="0"/>
              <a:t>Eg</a:t>
            </a:r>
            <a:r>
              <a:rPr lang="en-US" baseline="0" dirty="0" smtClean="0"/>
              <a:t>: 1.5Mbps is sufficient for applications like FB, YouTube</a:t>
            </a:r>
          </a:p>
          <a:p>
            <a:pPr marL="171450" lvl="0" indent="-171450">
              <a:buFontTx/>
              <a:buChar char="-"/>
            </a:pPr>
            <a:r>
              <a:rPr lang="en-US" baseline="0" dirty="0" smtClean="0"/>
              <a:t>To achieve above results we had to do parallel 10-15 FTP downloads.</a:t>
            </a:r>
          </a:p>
          <a:p>
            <a:pPr marL="171450" lvl="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D881D6FA-9CDD-4F7A-879A-891289CF022E}" type="slidenum">
              <a:rPr lang="en-US" smtClean="0"/>
              <a:t>33</a:t>
            </a:fld>
            <a:endParaRPr lang="en-US"/>
          </a:p>
        </p:txBody>
      </p:sp>
    </p:spTree>
    <p:extLst>
      <p:ext uri="{BB962C8B-B14F-4D97-AF65-F5344CB8AC3E}">
        <p14:creationId xmlns:p14="http://schemas.microsoft.com/office/powerpoint/2010/main" val="2991581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639641-6A9A-4ED2-AAF8-8DFDBA017E21}"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808038" y="211138"/>
            <a:ext cx="5194300" cy="3895725"/>
          </a:xfrm>
          <a:ln/>
        </p:spPr>
      </p:sp>
      <p:sp>
        <p:nvSpPr>
          <p:cNvPr id="14339" name="Notes Placeholder 2"/>
          <p:cNvSpPr>
            <a:spLocks noGrp="1"/>
          </p:cNvSpPr>
          <p:nvPr>
            <p:ph type="body" idx="1"/>
          </p:nvPr>
        </p:nvSpPr>
        <p:spPr bwMode="auto">
          <a:noFill/>
        </p:spPr>
        <p:txBody>
          <a:bodyPr/>
          <a:lstStyle/>
          <a:p>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a:lstStyle/>
          <a:p>
            <a:fld id="{91F58262-6D88-416A-851C-17266D4E2FB3}" type="slidenum">
              <a:rPr lang="ar-SA" smtClean="0">
                <a:solidFill>
                  <a:prstClr val="black"/>
                </a:solidFill>
              </a:rPr>
              <a:pPr/>
              <a:t>3</a:t>
            </a:fld>
            <a:endParaRPr lang="en-IN"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Simply the speeds</a:t>
            </a:r>
            <a:r>
              <a:rPr lang="en-US" baseline="0" dirty="0" smtClean="0"/>
              <a:t> will doubled</a:t>
            </a:r>
            <a:endParaRPr lang="en-US" dirty="0"/>
          </a:p>
        </p:txBody>
      </p:sp>
      <p:sp>
        <p:nvSpPr>
          <p:cNvPr id="4" name="Slide Number Placeholder 3"/>
          <p:cNvSpPr>
            <a:spLocks noGrp="1"/>
          </p:cNvSpPr>
          <p:nvPr>
            <p:ph type="sldNum" sz="quarter" idx="10"/>
          </p:nvPr>
        </p:nvSpPr>
        <p:spPr/>
        <p:txBody>
          <a:bodyPr/>
          <a:lstStyle/>
          <a:p>
            <a:fld id="{D881D6FA-9CDD-4F7A-879A-891289CF022E}" type="slidenum">
              <a:rPr lang="en-US" smtClean="0"/>
              <a:t>35</a:t>
            </a:fld>
            <a:endParaRPr lang="en-US"/>
          </a:p>
        </p:txBody>
      </p:sp>
    </p:spTree>
    <p:extLst>
      <p:ext uri="{BB962C8B-B14F-4D97-AF65-F5344CB8AC3E}">
        <p14:creationId xmlns:p14="http://schemas.microsoft.com/office/powerpoint/2010/main" val="3069353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 other terms</a:t>
            </a:r>
            <a:r>
              <a:rPr lang="en-US" baseline="0" dirty="0" smtClean="0"/>
              <a:t> we have double the capacity</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881D6FA-9CDD-4F7A-879A-891289CF022E}" type="slidenum">
              <a:rPr lang="en-US" smtClean="0"/>
              <a:t>40</a:t>
            </a:fld>
            <a:endParaRPr lang="en-US"/>
          </a:p>
        </p:txBody>
      </p:sp>
    </p:spTree>
    <p:extLst>
      <p:ext uri="{BB962C8B-B14F-4D97-AF65-F5344CB8AC3E}">
        <p14:creationId xmlns:p14="http://schemas.microsoft.com/office/powerpoint/2010/main" val="3053707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-.MF80 Router supporting </a:t>
            </a:r>
          </a:p>
          <a:p>
            <a:r>
              <a:rPr lang="en-US" dirty="0" smtClean="0"/>
              <a:t>-.Most</a:t>
            </a:r>
            <a:r>
              <a:rPr lang="en-US" baseline="0" dirty="0" smtClean="0"/>
              <a:t> of the applications require little amount of data. Hence to get the max. use of DC-HSPA+,  it can be used in SME with a Wi-Fi router to </a:t>
            </a:r>
            <a:r>
              <a:rPr lang="en-US" baseline="0" smtClean="0"/>
              <a:t>connect several users </a:t>
            </a:r>
            <a:endParaRPr lang="en-US"/>
          </a:p>
        </p:txBody>
      </p:sp>
      <p:sp>
        <p:nvSpPr>
          <p:cNvPr id="4" name="Slide Number Placeholder 3"/>
          <p:cNvSpPr>
            <a:spLocks noGrp="1"/>
          </p:cNvSpPr>
          <p:nvPr>
            <p:ph type="sldNum" sz="quarter" idx="10"/>
          </p:nvPr>
        </p:nvSpPr>
        <p:spPr/>
        <p:txBody>
          <a:bodyPr/>
          <a:lstStyle/>
          <a:p>
            <a:fld id="{F1BFDC40-FC6E-4BE4-A772-219CC32313EA}" type="slidenum">
              <a:rPr lang="en-US" smtClean="0"/>
              <a:t>41</a:t>
            </a:fld>
            <a:endParaRPr lang="en-US"/>
          </a:p>
        </p:txBody>
      </p:sp>
    </p:spTree>
    <p:extLst>
      <p:ext uri="{BB962C8B-B14F-4D97-AF65-F5344CB8AC3E}">
        <p14:creationId xmlns:p14="http://schemas.microsoft.com/office/powerpoint/2010/main" val="4208139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3381E1-D0D7-4B14-B682-51FCE408688A}" type="slidenum">
              <a:rPr lang="en-US" smtClean="0"/>
              <a:pPr/>
              <a:t>44</a:t>
            </a:fld>
            <a:endParaRPr lang="en-US" dirty="0"/>
          </a:p>
        </p:txBody>
      </p:sp>
    </p:spTree>
    <p:extLst>
      <p:ext uri="{BB962C8B-B14F-4D97-AF65-F5344CB8AC3E}">
        <p14:creationId xmlns:p14="http://schemas.microsoft.com/office/powerpoint/2010/main" val="768120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1.High-Definition </a:t>
            </a:r>
            <a:r>
              <a:rPr lang="en-US" dirty="0" err="1" smtClean="0"/>
              <a:t>Telepresence</a:t>
            </a:r>
            <a:r>
              <a:rPr lang="en-US" dirty="0" smtClean="0"/>
              <a:t>: This could be Cisco’s product or another setup from a different vendor. The point is this: high-definition </a:t>
            </a:r>
            <a:r>
              <a:rPr lang="en-US" dirty="0" err="1" smtClean="0"/>
              <a:t>telepresence</a:t>
            </a:r>
            <a:r>
              <a:rPr lang="en-US" dirty="0" smtClean="0"/>
              <a:t> requires 24 Mbps and about a 50 millisecond latency to recreate the feeling of sitting in a room speaking with people. Maybe it’s a luxury, but the travel savings and potential business deals that could be struck using such systems are impressive. Companies such as </a:t>
            </a:r>
            <a:r>
              <a:rPr lang="en-US" dirty="0" err="1" smtClean="0"/>
              <a:t>Shangby</a:t>
            </a:r>
            <a:r>
              <a:rPr lang="en-US" dirty="0" smtClean="0"/>
              <a:t>, which is using standard video to sell jewelry from China, would benefit from faster bandwidth that would allow them to show their products in HD.</a:t>
            </a:r>
          </a:p>
          <a:p>
            <a:endParaRPr lang="en-US" dirty="0" smtClean="0"/>
          </a:p>
          <a:p>
            <a:r>
              <a:rPr lang="en-US" dirty="0" smtClean="0"/>
              <a:t>2.Telemedicine and Remote Surgery: Sure, it’s the stuff of science fiction, but rural doctors have been sending medical images to doctors overseas for years. The next step is surgery done by robots or other doctors in consultation with remote physicians. Given the delicate nature of the job, this is a task that requires 10 Mbps and 1 millisecond latency for surgery.</a:t>
            </a:r>
          </a:p>
          <a:p>
            <a:endParaRPr lang="en-US" dirty="0" smtClean="0"/>
          </a:p>
          <a:p>
            <a:r>
              <a:rPr lang="en-US" dirty="0" smtClean="0"/>
              <a:t>3.Video Instant Messaging and Video Presence: This one isn’t even close to reality and requires speeds of 10 Mbps on mobile networks (which won’t happen until we get LTE and fiber backhaul), but firms including NTT DoCoMo are working on the concept of having always-on video connectivity.</a:t>
            </a:r>
          </a:p>
          <a:p>
            <a:endParaRPr lang="en-US" dirty="0" smtClean="0"/>
          </a:p>
          <a:p>
            <a:r>
              <a:rPr lang="en-US" dirty="0" smtClean="0"/>
              <a:t>4.High-Definition Television: Depending on compression algorithms and the network equipment, HD TV requires between 8 and 5 Mbps to deliver crisp video to consumer’s televisions.</a:t>
            </a:r>
          </a:p>
          <a:p>
            <a:endParaRPr lang="en-US" dirty="0" smtClean="0"/>
          </a:p>
          <a:p>
            <a:r>
              <a:rPr lang="en-US" dirty="0" smtClean="0"/>
              <a:t>5.Real-Time Data Backup: This isn’t for those of us concerned about family photos — its aimed at Wall Street traders and businesses worried about interruptions to their operations and keeping their data secure. Such efforts require speeds of up to 2 Mbps and 10 milliseconds of latency, and they may become more necessary as enterprises begin to store and save data in the cloud.</a:t>
            </a:r>
          </a:p>
          <a:p>
            <a:endParaRPr lang="en-US" dirty="0"/>
          </a:p>
        </p:txBody>
      </p:sp>
      <p:sp>
        <p:nvSpPr>
          <p:cNvPr id="4" name="Slide Number Placeholder 3"/>
          <p:cNvSpPr>
            <a:spLocks noGrp="1"/>
          </p:cNvSpPr>
          <p:nvPr>
            <p:ph type="sldNum" sz="quarter" idx="10"/>
          </p:nvPr>
        </p:nvSpPr>
        <p:spPr/>
        <p:txBody>
          <a:bodyPr/>
          <a:lstStyle/>
          <a:p>
            <a:fld id="{D881D6FA-9CDD-4F7A-879A-891289CF022E}" type="slidenum">
              <a:rPr lang="en-US" smtClean="0"/>
              <a:t>45</a:t>
            </a:fld>
            <a:endParaRPr lang="en-US"/>
          </a:p>
        </p:txBody>
      </p:sp>
    </p:spTree>
    <p:extLst>
      <p:ext uri="{BB962C8B-B14F-4D97-AF65-F5344CB8AC3E}">
        <p14:creationId xmlns:p14="http://schemas.microsoft.com/office/powerpoint/2010/main" val="1614918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808038" y="211138"/>
            <a:ext cx="5194300" cy="3895725"/>
          </a:xfrm>
          <a:ln/>
        </p:spPr>
      </p:sp>
      <p:sp>
        <p:nvSpPr>
          <p:cNvPr id="14339" name="Notes Placeholder 2"/>
          <p:cNvSpPr>
            <a:spLocks noGrp="1"/>
          </p:cNvSpPr>
          <p:nvPr>
            <p:ph type="body" idx="1"/>
          </p:nvPr>
        </p:nvSpPr>
        <p:spPr bwMode="auto">
          <a:noFill/>
        </p:spPr>
        <p:txBody>
          <a:bodyPr/>
          <a:lstStyle/>
          <a:p>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a:lstStyle/>
          <a:p>
            <a:fld id="{91F58262-6D88-416A-851C-17266D4E2FB3}" type="slidenum">
              <a:rPr lang="ar-SA" smtClean="0">
                <a:solidFill>
                  <a:prstClr val="black"/>
                </a:solidFill>
              </a:rPr>
              <a:pPr/>
              <a:t>47</a:t>
            </a:fld>
            <a:endParaRPr lang="en-IN"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7EF89-3A24-4758-BE27-376A5F79C05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5774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7EF89-3A24-4758-BE27-376A5F79C05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5774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7EF89-3A24-4758-BE27-376A5F79C05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57747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7EF89-3A24-4758-BE27-376A5F79C05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5774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Mobile Broad</a:t>
            </a:r>
            <a:r>
              <a:rPr lang="en-US" baseline="0" dirty="0" smtClean="0"/>
              <a:t>band evolved from 2G (EDGE) to 3G.</a:t>
            </a:r>
          </a:p>
          <a:p>
            <a:pPr marL="171450" indent="-171450">
              <a:buFontTx/>
              <a:buChar char="-"/>
            </a:pPr>
            <a:r>
              <a:rPr lang="en-US" baseline="0" dirty="0" smtClean="0"/>
              <a:t>3G had different versions, from 3GPP R99 to R7, and as Etisalat we launched 3G in 2011 with HSPA+ with 3GPP - R7 network.</a:t>
            </a:r>
          </a:p>
          <a:p>
            <a:pPr marL="171450" indent="-171450">
              <a:buFontTx/>
              <a:buChar char="-"/>
            </a:pPr>
            <a:r>
              <a:rPr lang="en-US" baseline="0" dirty="0" smtClean="0"/>
              <a:t>It was very easier for us to upgrade it to next release since we had to latest equipment's, due to late entry to the market.</a:t>
            </a:r>
          </a:p>
          <a:p>
            <a:pPr marL="171450" indent="-171450">
              <a:buFontTx/>
              <a:buChar char="-"/>
            </a:pPr>
            <a:r>
              <a:rPr lang="en-US" baseline="0" dirty="0" smtClean="0"/>
              <a:t>So now we have upgrade all our 3G elements to DC-HSPA+.</a:t>
            </a:r>
            <a:endParaRPr lang="en-US" dirty="0"/>
          </a:p>
        </p:txBody>
      </p:sp>
      <p:sp>
        <p:nvSpPr>
          <p:cNvPr id="4" name="Slide Number Placeholder 3"/>
          <p:cNvSpPr>
            <a:spLocks noGrp="1"/>
          </p:cNvSpPr>
          <p:nvPr>
            <p:ph type="sldNum" sz="quarter" idx="10"/>
          </p:nvPr>
        </p:nvSpPr>
        <p:spPr/>
        <p:txBody>
          <a:bodyPr/>
          <a:lstStyle/>
          <a:p>
            <a:fld id="{D881D6FA-9CDD-4F7A-879A-891289CF022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07404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SF = Chip Rate/Symbol Rate</a:t>
            </a:r>
          </a:p>
          <a:p>
            <a:endParaRPr lang="en-US" dirty="0" smtClean="0"/>
          </a:p>
          <a:p>
            <a:r>
              <a:rPr lang="en-US" dirty="0" smtClean="0"/>
              <a:t>Symbol Rate</a:t>
            </a:r>
            <a:r>
              <a:rPr lang="en-US" baseline="0" dirty="0" smtClean="0"/>
              <a:t> : HIGH =&gt; SF : LOW</a:t>
            </a:r>
          </a:p>
          <a:p>
            <a:r>
              <a:rPr lang="en-US" baseline="0" dirty="0" smtClean="0"/>
              <a:t>Symbol Rate : LOW =&gt; SF : HIGH</a:t>
            </a:r>
          </a:p>
          <a:p>
            <a:endParaRPr lang="en-US" baseline="0" dirty="0" smtClean="0"/>
          </a:p>
          <a:p>
            <a:r>
              <a:rPr lang="en-US" baseline="0" dirty="0" err="1" smtClean="0"/>
              <a:t>Eg</a:t>
            </a:r>
            <a:r>
              <a:rPr lang="en-US" baseline="0" dirty="0" smtClean="0"/>
              <a:t>: Voice 12.2kbps SF =&gt;128</a:t>
            </a:r>
            <a:endParaRPr lang="en-US" dirty="0"/>
          </a:p>
        </p:txBody>
      </p:sp>
      <p:sp>
        <p:nvSpPr>
          <p:cNvPr id="4" name="Slide Number Placeholder 3"/>
          <p:cNvSpPr>
            <a:spLocks noGrp="1"/>
          </p:cNvSpPr>
          <p:nvPr>
            <p:ph type="sldNum" sz="quarter" idx="10"/>
          </p:nvPr>
        </p:nvSpPr>
        <p:spPr/>
        <p:txBody>
          <a:bodyPr/>
          <a:lstStyle/>
          <a:p>
            <a:fld id="{1C49DA3C-9F3D-45AD-B5BC-9281007DE55E}" type="slidenum">
              <a:rPr lang="en-US" smtClean="0"/>
              <a:t>11</a:t>
            </a:fld>
            <a:endParaRPr lang="en-US"/>
          </a:p>
        </p:txBody>
      </p:sp>
    </p:spTree>
    <p:extLst>
      <p:ext uri="{BB962C8B-B14F-4D97-AF65-F5344CB8AC3E}">
        <p14:creationId xmlns:p14="http://schemas.microsoft.com/office/powerpoint/2010/main" val="236888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 board</a:t>
            </a:r>
            <a:endParaRPr lang="en-US" dirty="0"/>
          </a:p>
        </p:txBody>
      </p:sp>
      <p:sp>
        <p:nvSpPr>
          <p:cNvPr id="4" name="Slide Number Placeholder 3"/>
          <p:cNvSpPr>
            <a:spLocks noGrp="1"/>
          </p:cNvSpPr>
          <p:nvPr>
            <p:ph type="sldNum" sz="quarter" idx="10"/>
          </p:nvPr>
        </p:nvSpPr>
        <p:spPr/>
        <p:txBody>
          <a:bodyPr/>
          <a:lstStyle/>
          <a:p>
            <a:fld id="{D881D6FA-9CDD-4F7A-879A-891289CF022E}" type="slidenum">
              <a:rPr lang="en-US" smtClean="0"/>
              <a:t>12</a:t>
            </a:fld>
            <a:endParaRPr lang="en-US"/>
          </a:p>
        </p:txBody>
      </p:sp>
    </p:spTree>
    <p:extLst>
      <p:ext uri="{BB962C8B-B14F-4D97-AF65-F5344CB8AC3E}">
        <p14:creationId xmlns:p14="http://schemas.microsoft.com/office/powerpoint/2010/main" val="240901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7AD401-7E0D-419E-850D-746298DB27BB}" type="datetimeFigureOut">
              <a:rPr lang="en-US" smtClean="0">
                <a:solidFill>
                  <a:prstClr val="black">
                    <a:tint val="75000"/>
                  </a:prstClr>
                </a:solidFill>
              </a:rPr>
              <a:pPr/>
              <a:t>8/25/2012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C2EB93-F9EC-4072-A19A-CE5CF433F1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59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AD401-7E0D-419E-850D-746298DB27BB}" type="datetimeFigureOut">
              <a:rPr lang="en-US" smtClean="0">
                <a:solidFill>
                  <a:prstClr val="black">
                    <a:tint val="75000"/>
                  </a:prstClr>
                </a:solidFill>
              </a:rPr>
              <a:pPr/>
              <a:t>8/25/2012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C2EB93-F9EC-4072-A19A-CE5CF433F1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21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AD401-7E0D-419E-850D-746298DB27BB}" type="datetimeFigureOut">
              <a:rPr lang="en-US" smtClean="0">
                <a:solidFill>
                  <a:prstClr val="black">
                    <a:tint val="75000"/>
                  </a:prstClr>
                </a:solidFill>
              </a:rPr>
              <a:pPr/>
              <a:t>8/25/2012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C2EB93-F9EC-4072-A19A-CE5CF433F1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AD401-7E0D-419E-850D-746298DB27BB}" type="datetimeFigureOut">
              <a:rPr lang="en-US" smtClean="0">
                <a:solidFill>
                  <a:prstClr val="black">
                    <a:tint val="75000"/>
                  </a:prstClr>
                </a:solidFill>
              </a:rPr>
              <a:pPr/>
              <a:t>8/25/2012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C2EB93-F9EC-4072-A19A-CE5CF433F1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60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7AD401-7E0D-419E-850D-746298DB27BB}" type="datetimeFigureOut">
              <a:rPr lang="en-US" smtClean="0">
                <a:solidFill>
                  <a:prstClr val="black">
                    <a:tint val="75000"/>
                  </a:prstClr>
                </a:solidFill>
              </a:rPr>
              <a:pPr/>
              <a:t>8/25/2012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C2EB93-F9EC-4072-A19A-CE5CF433F1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5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7AD401-7E0D-419E-850D-746298DB27BB}" type="datetimeFigureOut">
              <a:rPr lang="en-US" smtClean="0">
                <a:solidFill>
                  <a:prstClr val="black">
                    <a:tint val="75000"/>
                  </a:prstClr>
                </a:solidFill>
              </a:rPr>
              <a:pPr/>
              <a:t>8/25/2012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C2EB93-F9EC-4072-A19A-CE5CF433F1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13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7AD401-7E0D-419E-850D-746298DB27BB}" type="datetimeFigureOut">
              <a:rPr lang="en-US" smtClean="0">
                <a:solidFill>
                  <a:prstClr val="black">
                    <a:tint val="75000"/>
                  </a:prstClr>
                </a:solidFill>
              </a:rPr>
              <a:pPr/>
              <a:t>8/25/2012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C2EB93-F9EC-4072-A19A-CE5CF433F1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21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7AD401-7E0D-419E-850D-746298DB27BB}" type="datetimeFigureOut">
              <a:rPr lang="en-US" smtClean="0">
                <a:solidFill>
                  <a:prstClr val="black">
                    <a:tint val="75000"/>
                  </a:prstClr>
                </a:solidFill>
              </a:rPr>
              <a:pPr/>
              <a:t>8/25/2012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C2EB93-F9EC-4072-A19A-CE5CF433F1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54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AD401-7E0D-419E-850D-746298DB27BB}" type="datetimeFigureOut">
              <a:rPr lang="en-US" smtClean="0">
                <a:solidFill>
                  <a:prstClr val="black">
                    <a:tint val="75000"/>
                  </a:prstClr>
                </a:solidFill>
              </a:rPr>
              <a:pPr/>
              <a:t>8/25/2012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C2EB93-F9EC-4072-A19A-CE5CF433F1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27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AD401-7E0D-419E-850D-746298DB27BB}" type="datetimeFigureOut">
              <a:rPr lang="en-US" smtClean="0">
                <a:solidFill>
                  <a:prstClr val="black">
                    <a:tint val="75000"/>
                  </a:prstClr>
                </a:solidFill>
              </a:rPr>
              <a:pPr/>
              <a:t>8/25/2012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C2EB93-F9EC-4072-A19A-CE5CF433F1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99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AD401-7E0D-419E-850D-746298DB27BB}" type="datetimeFigureOut">
              <a:rPr lang="en-US" smtClean="0">
                <a:solidFill>
                  <a:prstClr val="black">
                    <a:tint val="75000"/>
                  </a:prstClr>
                </a:solidFill>
              </a:rPr>
              <a:pPr/>
              <a:t>8/25/2012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C2EB93-F9EC-4072-A19A-CE5CF433F1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31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AD401-7E0D-419E-850D-746298DB27BB}" type="datetimeFigureOut">
              <a:rPr lang="en-US" smtClean="0">
                <a:solidFill>
                  <a:prstClr val="black">
                    <a:tint val="75000"/>
                  </a:prstClr>
                </a:solidFill>
              </a:rPr>
              <a:pPr/>
              <a:t>8/25/2012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2EB93-F9EC-4072-A19A-CE5CF433F1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86431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2.png"/><Relationship Id="rId7" Type="http://schemas.openxmlformats.org/officeDocument/2006/relationships/diagramQuickStyle" Target="../diagrams/quickStyle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3.png"/><Relationship Id="rId9" Type="http://schemas.microsoft.com/office/2007/relationships/diagramDrawing" Target="../diagrams/drawing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image" Target="../media/image51.png"/><Relationship Id="rId3" Type="http://schemas.openxmlformats.org/officeDocument/2006/relationships/image" Target="../media/image3.png"/><Relationship Id="rId7" Type="http://schemas.openxmlformats.org/officeDocument/2006/relationships/diagramQuickStyle" Target="../diagrams/quickStyle7.xml"/><Relationship Id="rId12" Type="http://schemas.openxmlformats.org/officeDocument/2006/relationships/image" Target="../media/image50.png"/><Relationship Id="rId2" Type="http://schemas.openxmlformats.org/officeDocument/2006/relationships/notesSlide" Target="../notesSlides/notesSlide19.xml"/><Relationship Id="rId16"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diagramLayout" Target="../diagrams/layout7.xml"/><Relationship Id="rId11" Type="http://schemas.openxmlformats.org/officeDocument/2006/relationships/image" Target="../media/image49.png"/><Relationship Id="rId5" Type="http://schemas.openxmlformats.org/officeDocument/2006/relationships/diagramData" Target="../diagrams/data7.xml"/><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7.png"/><Relationship Id="rId9" Type="http://schemas.microsoft.com/office/2007/relationships/diagramDrawing" Target="../diagrams/drawing7.xml"/><Relationship Id="rId1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diagramData" Target="../diagrams/data2.xml"/><Relationship Id="rId12"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2.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png"/><Relationship Id="rId7"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4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diagramLayout" Target="../diagrams/layout9.xml"/><Relationship Id="rId3" Type="http://schemas.openxmlformats.org/officeDocument/2006/relationships/image" Target="../media/image3.png"/><Relationship Id="rId7" Type="http://schemas.microsoft.com/office/2007/relationships/hdphoto" Target="../media/hdphoto2.wdp"/><Relationship Id="rId12" Type="http://schemas.openxmlformats.org/officeDocument/2006/relationships/diagramData" Target="../diagrams/data9.xml"/><Relationship Id="rId2" Type="http://schemas.openxmlformats.org/officeDocument/2006/relationships/notesSlide" Target="../notesSlides/notesSlide22.xml"/><Relationship Id="rId16" Type="http://schemas.microsoft.com/office/2007/relationships/diagramDrawing" Target="../diagrams/drawing9.xml"/><Relationship Id="rId1" Type="http://schemas.openxmlformats.org/officeDocument/2006/relationships/slideLayout" Target="../slideLayouts/slideLayout2.xml"/><Relationship Id="rId6" Type="http://schemas.openxmlformats.org/officeDocument/2006/relationships/image" Target="../media/image70.png"/><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diagramColors" Target="../diagrams/colors9.xml"/><Relationship Id="rId10" Type="http://schemas.openxmlformats.org/officeDocument/2006/relationships/image" Target="../media/image73.png"/><Relationship Id="rId4" Type="http://schemas.openxmlformats.org/officeDocument/2006/relationships/image" Target="../media/image69.png"/><Relationship Id="rId9" Type="http://schemas.openxmlformats.org/officeDocument/2006/relationships/image" Target="../media/image72.png"/><Relationship Id="rId1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4.jpeg"/><Relationship Id="rId7" Type="http://schemas.openxmlformats.org/officeDocument/2006/relationships/image" Target="../media/image77.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6.png"/><Relationship Id="rId10" Type="http://schemas.openxmlformats.org/officeDocument/2006/relationships/image" Target="../media/image80.jpeg"/><Relationship Id="rId4" Type="http://schemas.openxmlformats.org/officeDocument/2006/relationships/image" Target="../media/image75.jpeg"/><Relationship Id="rId9"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hyperlink" Target="Car.wmv"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diagramData" Target="../diagrams/data3.xml"/><Relationship Id="rId12"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8.png"/><Relationship Id="rId11" Type="http://schemas.microsoft.com/office/2007/relationships/diagramDrawing" Target="../diagrams/drawing3.xml"/><Relationship Id="rId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 Id="rId1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notesSlide" Target="../notesSlides/notesSlide5.xml"/><Relationship Id="rId7" Type="http://schemas.openxmlformats.org/officeDocument/2006/relationships/image" Target="../media/image13.jpeg"/><Relationship Id="rId12" Type="http://schemas.microsoft.com/office/2007/relationships/diagramDrawing" Target="../diagrams/drawing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2.png"/><Relationship Id="rId11" Type="http://schemas.openxmlformats.org/officeDocument/2006/relationships/diagramColors" Target="../diagrams/colors4.xml"/><Relationship Id="rId5" Type="http://schemas.openxmlformats.org/officeDocument/2006/relationships/image" Target="../media/image2.png"/><Relationship Id="rId10" Type="http://schemas.openxmlformats.org/officeDocument/2006/relationships/diagramQuickStyle" Target="../diagrams/quickStyle4.xml"/><Relationship Id="rId4" Type="http://schemas.openxmlformats.org/officeDocument/2006/relationships/image" Target="../media/image3.png"/><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15.jpeg"/><Relationship Id="rId3" Type="http://schemas.openxmlformats.org/officeDocument/2006/relationships/notesSlide" Target="../notesSlides/notesSlide6.xml"/><Relationship Id="rId7" Type="http://schemas.openxmlformats.org/officeDocument/2006/relationships/diagramData" Target="../diagrams/data5.xml"/><Relationship Id="rId12"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2.png"/><Relationship Id="rId11" Type="http://schemas.microsoft.com/office/2007/relationships/diagramDrawing" Target="../diagrams/drawing5.xml"/><Relationship Id="rId5" Type="http://schemas.openxmlformats.org/officeDocument/2006/relationships/image" Target="../media/image2.png"/><Relationship Id="rId10" Type="http://schemas.openxmlformats.org/officeDocument/2006/relationships/diagramColors" Target="../diagrams/colors5.xml"/><Relationship Id="rId4" Type="http://schemas.openxmlformats.org/officeDocument/2006/relationships/image" Target="../media/image3.png"/><Relationship Id="rId9" Type="http://schemas.openxmlformats.org/officeDocument/2006/relationships/diagramQuickStyle" Target="../diagrams/quickStyle5.xml"/><Relationship Id="rId1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p:cNvPicPr>
            <a:picLocks noChangeAspect="1" noChangeArrowheads="1"/>
          </p:cNvPicPr>
          <p:nvPr/>
        </p:nvPicPr>
        <p:blipFill>
          <a:blip r:embed="rId3" cstate="print"/>
          <a:srcRect/>
          <a:stretch>
            <a:fillRect/>
          </a:stretch>
        </p:blipFill>
        <p:spPr bwMode="auto">
          <a:xfrm>
            <a:off x="4953001" y="4027488"/>
            <a:ext cx="3992564" cy="2830512"/>
          </a:xfrm>
          <a:prstGeom prst="rect">
            <a:avLst/>
          </a:prstGeom>
          <a:noFill/>
          <a:ln w="9525">
            <a:noFill/>
            <a:miter lim="800000"/>
            <a:headEnd/>
            <a:tailEnd/>
          </a:ln>
        </p:spPr>
      </p:pic>
      <p:pic>
        <p:nvPicPr>
          <p:cNvPr id="2052" name="Picture 5"/>
          <p:cNvPicPr>
            <a:picLocks noChangeAspect="1" noChangeArrowheads="1"/>
          </p:cNvPicPr>
          <p:nvPr/>
        </p:nvPicPr>
        <p:blipFill>
          <a:blip r:embed="rId4" cstate="print"/>
          <a:srcRect/>
          <a:stretch>
            <a:fillRect/>
          </a:stretch>
        </p:blipFill>
        <p:spPr bwMode="auto">
          <a:xfrm>
            <a:off x="142876" y="6238878"/>
            <a:ext cx="466725" cy="466725"/>
          </a:xfrm>
          <a:prstGeom prst="rect">
            <a:avLst/>
          </a:prstGeom>
          <a:noFill/>
          <a:ln w="9525">
            <a:noFill/>
            <a:miter lim="800000"/>
            <a:headEnd/>
            <a:tailEnd/>
          </a:ln>
        </p:spPr>
      </p:pic>
      <p:sp>
        <p:nvSpPr>
          <p:cNvPr id="5" name="Rectangle 4"/>
          <p:cNvSpPr/>
          <p:nvPr/>
        </p:nvSpPr>
        <p:spPr>
          <a:xfrm>
            <a:off x="292018" y="1905000"/>
            <a:ext cx="8458200" cy="923330"/>
          </a:xfrm>
          <a:prstGeom prst="rect">
            <a:avLst/>
          </a:prstGeom>
        </p:spPr>
        <p:txBody>
          <a:bodyPr wrap="square">
            <a:spAutoFit/>
          </a:bodyPr>
          <a:lstStyle/>
          <a:p>
            <a:pPr algn="ctr">
              <a:defRPr/>
            </a:pPr>
            <a:r>
              <a:rPr lang="en-US" sz="5400" b="1" dirty="0" smtClean="0">
                <a:solidFill>
                  <a:srgbClr val="6A9A11"/>
                </a:solidFill>
                <a:effectLst>
                  <a:outerShdw blurRad="38100" dist="38100" dir="2700000" algn="tl">
                    <a:srgbClr val="000000">
                      <a:alpha val="43137"/>
                    </a:srgbClr>
                  </a:outerShdw>
                  <a:reflection blurRad="6350" stA="55000" endA="300" endPos="45500" dir="5400000" sy="-100000" algn="bl" rotWithShape="0"/>
                </a:effectLst>
                <a:latin typeface="Tahoma" pitchFamily="34" charset="0"/>
                <a:ea typeface="MS PGothic" pitchFamily="34" charset="-128"/>
                <a:cs typeface="Tahoma" pitchFamily="34" charset="0"/>
              </a:rPr>
              <a:t>DC–HSPA+ Technology</a:t>
            </a:r>
            <a:endParaRPr lang="en-US" sz="5400" b="1" dirty="0">
              <a:solidFill>
                <a:srgbClr val="6A9A11"/>
              </a:solidFill>
              <a:effectLst>
                <a:outerShdw blurRad="38100" dist="38100" dir="2700000" algn="tl">
                  <a:srgbClr val="000000">
                    <a:alpha val="43137"/>
                  </a:srgbClr>
                </a:outerShdw>
                <a:reflection blurRad="6350" stA="55000" endA="300" endPos="45500" dir="5400000" sy="-100000" algn="bl" rotWithShape="0"/>
              </a:effectLst>
              <a:latin typeface="Tahoma" pitchFamily="34" charset="0"/>
              <a:ea typeface="MS PGothic" pitchFamily="34" charset="-128"/>
              <a:cs typeface="Tahoma" pitchFamily="34" charset="0"/>
            </a:endParaRPr>
          </a:p>
        </p:txBody>
      </p:sp>
    </p:spTree>
    <p:extLst>
      <p:ext uri="{BB962C8B-B14F-4D97-AF65-F5344CB8AC3E}">
        <p14:creationId xmlns:p14="http://schemas.microsoft.com/office/powerpoint/2010/main" val="3841649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70" y="762000"/>
            <a:ext cx="5556627"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279" y="4038600"/>
            <a:ext cx="4975397" cy="2707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90298" y="1155174"/>
            <a:ext cx="3353702" cy="1815882"/>
          </a:xfrm>
          <a:prstGeom prst="rect">
            <a:avLst/>
          </a:prstGeom>
          <a:noFill/>
        </p:spPr>
        <p:txBody>
          <a:bodyPr wrap="square" rtlCol="0">
            <a:spAutoFit/>
          </a:bodyPr>
          <a:lstStyle/>
          <a:p>
            <a:pPr marL="285750" indent="-285750">
              <a:buFont typeface="Wingdings" pitchFamily="2" charset="2"/>
              <a:buChar char="Ø"/>
            </a:pPr>
            <a:r>
              <a:rPr lang="en-US" sz="2800" b="1" dirty="0" smtClean="0"/>
              <a:t>CDMA</a:t>
            </a:r>
            <a:r>
              <a:rPr lang="en-US" sz="2800" dirty="0" smtClean="0"/>
              <a:t> : Full BW, All the time</a:t>
            </a:r>
          </a:p>
          <a:p>
            <a:r>
              <a:rPr lang="en-US" sz="2800" dirty="0" smtClean="0"/>
              <a:t>But…</a:t>
            </a:r>
          </a:p>
          <a:p>
            <a:r>
              <a:rPr lang="en-US" sz="2800" b="1" dirty="0" smtClean="0"/>
              <a:t>Not full RF power</a:t>
            </a:r>
            <a:r>
              <a:rPr lang="en-US" dirty="0" smtClean="0"/>
              <a:t>.</a:t>
            </a:r>
            <a:endParaRPr lang="en-US" dirty="0"/>
          </a:p>
        </p:txBody>
      </p:sp>
      <p:sp>
        <p:nvSpPr>
          <p:cNvPr id="5" name="TextBox 4"/>
          <p:cNvSpPr txBox="1"/>
          <p:nvPr/>
        </p:nvSpPr>
        <p:spPr>
          <a:xfrm>
            <a:off x="108284" y="3836387"/>
            <a:ext cx="4058653" cy="2308324"/>
          </a:xfrm>
          <a:prstGeom prst="rect">
            <a:avLst/>
          </a:prstGeom>
          <a:noFill/>
        </p:spPr>
        <p:txBody>
          <a:bodyPr wrap="square" rtlCol="0">
            <a:spAutoFit/>
          </a:bodyPr>
          <a:lstStyle/>
          <a:p>
            <a:pPr marL="285750" indent="-285750">
              <a:buFont typeface="Wingdings" pitchFamily="2" charset="2"/>
              <a:buChar char="Ø"/>
            </a:pPr>
            <a:r>
              <a:rPr lang="en-US" sz="2400" dirty="0" smtClean="0"/>
              <a:t>One Frequency in all the Cells </a:t>
            </a:r>
          </a:p>
          <a:p>
            <a:r>
              <a:rPr lang="en-US" sz="2400" dirty="0"/>
              <a:t>	</a:t>
            </a:r>
            <a:r>
              <a:rPr lang="en-US" sz="2400" b="1" dirty="0" smtClean="0"/>
              <a:t>Freq. Reuse Factor = 1</a:t>
            </a:r>
          </a:p>
          <a:p>
            <a:endParaRPr lang="en-US" sz="2400" b="1" dirty="0"/>
          </a:p>
          <a:p>
            <a:pPr marL="285750" indent="-285750">
              <a:buFont typeface="Wingdings" pitchFamily="2" charset="2"/>
              <a:buChar char="Ø"/>
            </a:pPr>
            <a:r>
              <a:rPr lang="en-US" sz="2400" dirty="0" smtClean="0"/>
              <a:t>Entire BW used by each user at the Same time</a:t>
            </a:r>
            <a:endParaRPr lang="en-US" sz="2400" dirty="0"/>
          </a:p>
        </p:txBody>
      </p:sp>
    </p:spTree>
    <p:extLst>
      <p:ext uri="{BB962C8B-B14F-4D97-AF65-F5344CB8AC3E}">
        <p14:creationId xmlns:p14="http://schemas.microsoft.com/office/powerpoint/2010/main" val="2031386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fade">
                                      <p:cBhvr>
                                        <p:cTn id="16" dur="500"/>
                                        <p:tgtEl>
                                          <p:spTgt spid="205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58" y="914400"/>
            <a:ext cx="6391667" cy="859326"/>
          </a:xfrm>
        </p:spPr>
        <p:txBody>
          <a:bodyPr>
            <a:normAutofit/>
          </a:bodyPr>
          <a:lstStyle/>
          <a:p>
            <a:pPr algn="l"/>
            <a:r>
              <a:rPr lang="en-US" b="1" dirty="0" smtClean="0"/>
              <a:t>Spreading Operation</a:t>
            </a:r>
            <a:endParaRPr lang="en-US" b="1" dirty="0"/>
          </a:p>
        </p:txBody>
      </p:sp>
      <p:sp>
        <p:nvSpPr>
          <p:cNvPr id="3" name="Content Placeholder 2"/>
          <p:cNvSpPr>
            <a:spLocks noGrp="1"/>
          </p:cNvSpPr>
          <p:nvPr>
            <p:ph idx="1"/>
          </p:nvPr>
        </p:nvSpPr>
        <p:spPr>
          <a:xfrm>
            <a:off x="340442" y="1066800"/>
            <a:ext cx="8458200" cy="34671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1800" b="1" dirty="0" smtClean="0"/>
          </a:p>
        </p:txBody>
      </p:sp>
      <p:grpSp>
        <p:nvGrpSpPr>
          <p:cNvPr id="21" name="Group 20"/>
          <p:cNvGrpSpPr/>
          <p:nvPr/>
        </p:nvGrpSpPr>
        <p:grpSpPr>
          <a:xfrm>
            <a:off x="817033" y="1913468"/>
            <a:ext cx="7327901" cy="2348679"/>
            <a:chOff x="817033" y="1913468"/>
            <a:chExt cx="7327901" cy="2348679"/>
          </a:xfrm>
        </p:grpSpPr>
        <p:cxnSp>
          <p:nvCxnSpPr>
            <p:cNvPr id="9" name="Straight Arrow Connector 8"/>
            <p:cNvCxnSpPr/>
            <p:nvPr/>
          </p:nvCxnSpPr>
          <p:spPr>
            <a:xfrm>
              <a:off x="892134" y="3689590"/>
              <a:ext cx="1905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17033" y="1913468"/>
              <a:ext cx="7327901" cy="2348679"/>
              <a:chOff x="817033" y="1608667"/>
              <a:chExt cx="7692301" cy="2535511"/>
            </a:xfrm>
          </p:grpSpPr>
          <p:sp>
            <p:nvSpPr>
              <p:cNvPr id="4" name="Oval 3"/>
              <p:cNvSpPr/>
              <p:nvPr/>
            </p:nvSpPr>
            <p:spPr>
              <a:xfrm>
                <a:off x="2895600" y="3048000"/>
                <a:ext cx="914400" cy="9906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Oval 4"/>
              <p:cNvSpPr/>
              <p:nvPr/>
            </p:nvSpPr>
            <p:spPr>
              <a:xfrm>
                <a:off x="5715000" y="3048000"/>
                <a:ext cx="914400" cy="9906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7" name="Straight Arrow Connector 6"/>
              <p:cNvCxnSpPr>
                <a:stCxn id="4" idx="6"/>
              </p:cNvCxnSpPr>
              <p:nvPr/>
            </p:nvCxnSpPr>
            <p:spPr>
              <a:xfrm>
                <a:off x="3810000" y="3543300"/>
                <a:ext cx="1905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604334" y="3539065"/>
                <a:ext cx="1905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352800" y="2133600"/>
                <a:ext cx="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155267" y="2133600"/>
                <a:ext cx="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26166" y="1608667"/>
                <a:ext cx="3255433" cy="369332"/>
              </a:xfrm>
              <a:prstGeom prst="rect">
                <a:avLst/>
              </a:prstGeom>
              <a:noFill/>
            </p:spPr>
            <p:txBody>
              <a:bodyPr wrap="square" rtlCol="0">
                <a:spAutoFit/>
              </a:bodyPr>
              <a:lstStyle/>
              <a:p>
                <a:r>
                  <a:rPr lang="en-US" b="1" dirty="0">
                    <a:latin typeface="Arial" pitchFamily="34" charset="0"/>
                    <a:cs typeface="Arial" pitchFamily="34" charset="0"/>
                  </a:rPr>
                  <a:t>Channelization Codes (SF)</a:t>
                </a:r>
              </a:p>
            </p:txBody>
          </p:sp>
          <p:sp>
            <p:nvSpPr>
              <p:cNvPr id="15" name="TextBox 14"/>
              <p:cNvSpPr txBox="1"/>
              <p:nvPr/>
            </p:nvSpPr>
            <p:spPr>
              <a:xfrm>
                <a:off x="5334000" y="1621326"/>
                <a:ext cx="2971800" cy="369332"/>
              </a:xfrm>
              <a:prstGeom prst="rect">
                <a:avLst/>
              </a:prstGeom>
              <a:noFill/>
            </p:spPr>
            <p:txBody>
              <a:bodyPr wrap="square" rtlCol="0">
                <a:spAutoFit/>
              </a:bodyPr>
              <a:lstStyle/>
              <a:p>
                <a:r>
                  <a:rPr lang="en-US" b="1" dirty="0">
                    <a:latin typeface="Arial" pitchFamily="34" charset="0"/>
                    <a:cs typeface="Arial" pitchFamily="34" charset="0"/>
                  </a:rPr>
                  <a:t>Scrambling Codes</a:t>
                </a:r>
              </a:p>
            </p:txBody>
          </p:sp>
          <p:sp>
            <p:nvSpPr>
              <p:cNvPr id="16" name="TextBox 15"/>
              <p:cNvSpPr txBox="1"/>
              <p:nvPr/>
            </p:nvSpPr>
            <p:spPr>
              <a:xfrm>
                <a:off x="817033" y="3009168"/>
                <a:ext cx="1468967" cy="400109"/>
              </a:xfrm>
              <a:prstGeom prst="rect">
                <a:avLst/>
              </a:prstGeom>
              <a:noFill/>
            </p:spPr>
            <p:txBody>
              <a:bodyPr wrap="square" rtlCol="0">
                <a:spAutoFit/>
              </a:bodyPr>
              <a:lstStyle/>
              <a:p>
                <a:r>
                  <a:rPr lang="en-US" sz="2000" b="1" dirty="0"/>
                  <a:t>Data</a:t>
                </a:r>
              </a:p>
            </p:txBody>
          </p:sp>
          <p:sp>
            <p:nvSpPr>
              <p:cNvPr id="17" name="TextBox 16"/>
              <p:cNvSpPr txBox="1"/>
              <p:nvPr/>
            </p:nvSpPr>
            <p:spPr>
              <a:xfrm>
                <a:off x="1344082" y="3745467"/>
                <a:ext cx="1468967" cy="398711"/>
              </a:xfrm>
              <a:prstGeom prst="rect">
                <a:avLst/>
              </a:prstGeom>
              <a:noFill/>
            </p:spPr>
            <p:txBody>
              <a:bodyPr wrap="square" rtlCol="0">
                <a:spAutoFit/>
              </a:bodyPr>
              <a:lstStyle/>
              <a:p>
                <a:r>
                  <a:rPr lang="en-US" dirty="0" smtClean="0"/>
                  <a:t>Data Rate</a:t>
                </a:r>
                <a:endParaRPr lang="en-US" dirty="0"/>
              </a:p>
            </p:txBody>
          </p:sp>
          <p:sp>
            <p:nvSpPr>
              <p:cNvPr id="18" name="TextBox 17"/>
              <p:cNvSpPr txBox="1"/>
              <p:nvPr/>
            </p:nvSpPr>
            <p:spPr>
              <a:xfrm>
                <a:off x="4044949" y="3745467"/>
                <a:ext cx="1468967" cy="369332"/>
              </a:xfrm>
              <a:prstGeom prst="rect">
                <a:avLst/>
              </a:prstGeom>
              <a:noFill/>
            </p:spPr>
            <p:txBody>
              <a:bodyPr wrap="square" rtlCol="0">
                <a:spAutoFit/>
              </a:bodyPr>
              <a:lstStyle/>
              <a:p>
                <a:r>
                  <a:rPr lang="en-US" dirty="0" smtClean="0"/>
                  <a:t>Chip Rate</a:t>
                </a:r>
                <a:endParaRPr lang="en-US" dirty="0"/>
              </a:p>
            </p:txBody>
          </p:sp>
          <p:sp>
            <p:nvSpPr>
              <p:cNvPr id="19" name="TextBox 18"/>
              <p:cNvSpPr txBox="1"/>
              <p:nvPr/>
            </p:nvSpPr>
            <p:spPr>
              <a:xfrm>
                <a:off x="6675967" y="3745466"/>
                <a:ext cx="1468967" cy="369332"/>
              </a:xfrm>
              <a:prstGeom prst="rect">
                <a:avLst/>
              </a:prstGeom>
              <a:noFill/>
            </p:spPr>
            <p:txBody>
              <a:bodyPr wrap="square" rtlCol="0">
                <a:spAutoFit/>
              </a:bodyPr>
              <a:lstStyle/>
              <a:p>
                <a:r>
                  <a:rPr lang="en-US" dirty="0" smtClean="0"/>
                  <a:t>Chip Rate</a:t>
                </a:r>
                <a:endParaRPr lang="en-US" dirty="0"/>
              </a:p>
            </p:txBody>
          </p:sp>
        </p:grpSp>
      </p:grpSp>
      <p:sp>
        <p:nvSpPr>
          <p:cNvPr id="6" name="TextBox 5"/>
          <p:cNvSpPr txBox="1"/>
          <p:nvPr/>
        </p:nvSpPr>
        <p:spPr>
          <a:xfrm>
            <a:off x="228600" y="4365010"/>
            <a:ext cx="8534400" cy="2492990"/>
          </a:xfrm>
          <a:prstGeom prst="rect">
            <a:avLst/>
          </a:prstGeom>
          <a:noFill/>
        </p:spPr>
        <p:txBody>
          <a:bodyPr wrap="square" rtlCol="0">
            <a:spAutoFit/>
          </a:bodyPr>
          <a:lstStyle/>
          <a:p>
            <a:pPr indent="-285750">
              <a:buFont typeface="Wingdings" pitchFamily="2" charset="2"/>
              <a:buChar char="Ø"/>
            </a:pPr>
            <a:r>
              <a:rPr lang="en-US" sz="2400" b="1" dirty="0">
                <a:latin typeface="Arial" pitchFamily="34" charset="0"/>
                <a:cs typeface="Arial" pitchFamily="34" charset="0"/>
              </a:rPr>
              <a:t>Channelization codes </a:t>
            </a:r>
            <a:r>
              <a:rPr lang="en-US" sz="2400" dirty="0">
                <a:latin typeface="Arial" pitchFamily="34" charset="0"/>
                <a:cs typeface="Arial" pitchFamily="34" charset="0"/>
              </a:rPr>
              <a:t>: Increases Signal BW ; Uses Orthogonal  codes  </a:t>
            </a:r>
          </a:p>
          <a:p>
            <a:endParaRPr lang="en-US" sz="2400" dirty="0">
              <a:latin typeface="Arial" pitchFamily="34" charset="0"/>
              <a:cs typeface="Arial" pitchFamily="34" charset="0"/>
            </a:endParaRPr>
          </a:p>
          <a:p>
            <a:pPr indent="-285750">
              <a:buFont typeface="Wingdings" pitchFamily="2" charset="2"/>
              <a:buChar char="Ø"/>
            </a:pPr>
            <a:r>
              <a:rPr lang="en-US" sz="2400" b="1" dirty="0">
                <a:latin typeface="Arial" pitchFamily="34" charset="0"/>
                <a:cs typeface="Arial" pitchFamily="34" charset="0"/>
              </a:rPr>
              <a:t>Scrambling codes </a:t>
            </a:r>
            <a:r>
              <a:rPr lang="en-US" sz="2400" dirty="0">
                <a:latin typeface="Arial" pitchFamily="34" charset="0"/>
                <a:cs typeface="Arial" pitchFamily="34" charset="0"/>
              </a:rPr>
              <a:t>: Does not Increase Signal BW ; Uses Pseudo noise codes  </a:t>
            </a:r>
          </a:p>
          <a:p>
            <a:endParaRPr lang="en-US" dirty="0"/>
          </a:p>
          <a:p>
            <a:pPr marL="285750" indent="-285750">
              <a:buFont typeface="Wingdings" pitchFamily="2" charset="2"/>
              <a:buChar char="Ø"/>
            </a:pPr>
            <a:endParaRPr lang="en-US" dirty="0"/>
          </a:p>
        </p:txBody>
      </p:sp>
      <p:sp>
        <p:nvSpPr>
          <p:cNvPr id="11" name="TextBox 10"/>
          <p:cNvSpPr txBox="1"/>
          <p:nvPr/>
        </p:nvSpPr>
        <p:spPr>
          <a:xfrm>
            <a:off x="720473" y="232611"/>
            <a:ext cx="9525000" cy="646331"/>
          </a:xfrm>
          <a:prstGeom prst="rect">
            <a:avLst/>
          </a:prstGeom>
          <a:noFill/>
        </p:spPr>
        <p:txBody>
          <a:bodyPr wrap="square" rtlCol="0">
            <a:spAutoFit/>
          </a:bodyPr>
          <a:lstStyle/>
          <a:p>
            <a:r>
              <a:rPr lang="en-US" sz="3600" b="1" dirty="0" smtClean="0">
                <a:solidFill>
                  <a:srgbClr val="FF0000"/>
                </a:solidFill>
              </a:rPr>
              <a:t>How to </a:t>
            </a:r>
            <a:r>
              <a:rPr lang="en-US" sz="3600" b="1" dirty="0">
                <a:solidFill>
                  <a:srgbClr val="FF0000"/>
                </a:solidFill>
              </a:rPr>
              <a:t>D</a:t>
            </a:r>
            <a:r>
              <a:rPr lang="en-US" sz="3600" b="1" dirty="0" smtClean="0">
                <a:solidFill>
                  <a:srgbClr val="FF0000"/>
                </a:solidFill>
              </a:rPr>
              <a:t>ifferentiate Cells and Users ?</a:t>
            </a:r>
            <a:endParaRPr lang="en-US" sz="3600" b="1" dirty="0">
              <a:solidFill>
                <a:srgbClr val="FF0000"/>
              </a:solidFill>
            </a:endParaRPr>
          </a:p>
        </p:txBody>
      </p:sp>
    </p:spTree>
    <p:extLst>
      <p:ext uri="{BB962C8B-B14F-4D97-AF65-F5344CB8AC3E}">
        <p14:creationId xmlns:p14="http://schemas.microsoft.com/office/powerpoint/2010/main" val="703377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9242" y="152400"/>
            <a:ext cx="8696158" cy="2369880"/>
          </a:xfrm>
          <a:prstGeom prst="rect">
            <a:avLst/>
          </a:prstGeom>
          <a:noFill/>
        </p:spPr>
        <p:txBody>
          <a:bodyPr wrap="square" rtlCol="0">
            <a:spAutoFit/>
          </a:bodyPr>
          <a:lstStyle/>
          <a:p>
            <a:r>
              <a:rPr lang="en-US" sz="4000" b="1" dirty="0" smtClean="0"/>
              <a:t>Channelization Codes….</a:t>
            </a:r>
          </a:p>
          <a:p>
            <a:pPr algn="ctr"/>
            <a:endParaRPr lang="en-US" sz="2400" dirty="0"/>
          </a:p>
          <a:p>
            <a:pPr indent="-342900">
              <a:buFont typeface="Wingdings" pitchFamily="2" charset="2"/>
              <a:buChar char="Ø"/>
            </a:pPr>
            <a:r>
              <a:rPr lang="en-US" sz="2400" dirty="0" smtClean="0"/>
              <a:t> </a:t>
            </a:r>
            <a:r>
              <a:rPr lang="en-US" sz="2400" dirty="0">
                <a:latin typeface="Arial" pitchFamily="34" charset="0"/>
                <a:cs typeface="Arial" pitchFamily="34" charset="0"/>
              </a:rPr>
              <a:t>Based on OVSF (Orthogonal Variable Spreading Factor</a:t>
            </a:r>
            <a:r>
              <a:rPr lang="en-US" sz="2400" dirty="0" smtClean="0">
                <a:latin typeface="Arial" pitchFamily="34" charset="0"/>
                <a:cs typeface="Arial" pitchFamily="34" charset="0"/>
              </a:rPr>
              <a:t>) code tree</a:t>
            </a:r>
            <a:endParaRPr lang="en-US" sz="2400" dirty="0">
              <a:latin typeface="Arial" pitchFamily="34" charset="0"/>
              <a:cs typeface="Arial" pitchFamily="34" charset="0"/>
            </a:endParaRPr>
          </a:p>
          <a:p>
            <a:endParaRPr lang="en-US" dirty="0">
              <a:latin typeface="Arial" pitchFamily="34" charset="0"/>
              <a:cs typeface="Arial" pitchFamily="34" charset="0"/>
            </a:endParaRPr>
          </a:p>
          <a:p>
            <a:endParaRPr lang="en-US" dirty="0"/>
          </a:p>
        </p:txBody>
      </p:sp>
      <p:sp>
        <p:nvSpPr>
          <p:cNvPr id="5" name="TextBox 4"/>
          <p:cNvSpPr txBox="1"/>
          <p:nvPr/>
        </p:nvSpPr>
        <p:spPr>
          <a:xfrm>
            <a:off x="305246" y="5651732"/>
            <a:ext cx="8390467" cy="461665"/>
          </a:xfrm>
          <a:prstGeom prst="rect">
            <a:avLst/>
          </a:prstGeom>
          <a:noFill/>
        </p:spPr>
        <p:txBody>
          <a:bodyPr wrap="square" rtlCol="0">
            <a:spAutoFit/>
          </a:bodyPr>
          <a:lstStyle/>
          <a:p>
            <a:pPr indent="-342900">
              <a:buFont typeface="Wingdings" pitchFamily="2" charset="2"/>
              <a:buChar char="Ø"/>
            </a:pPr>
            <a:r>
              <a:rPr lang="en-US" sz="2400" dirty="0" smtClean="0">
                <a:latin typeface="Arial" pitchFamily="34" charset="0"/>
                <a:cs typeface="Arial" pitchFamily="34" charset="0"/>
              </a:rPr>
              <a:t>Differentiate </a:t>
            </a:r>
            <a:r>
              <a:rPr lang="en-US" sz="2400" dirty="0">
                <a:latin typeface="Arial" pitchFamily="34" charset="0"/>
                <a:cs typeface="Arial" pitchFamily="34" charset="0"/>
              </a:rPr>
              <a:t>users within </a:t>
            </a:r>
            <a:r>
              <a:rPr lang="en-US" sz="2400" dirty="0" smtClean="0">
                <a:latin typeface="Arial" pitchFamily="34" charset="0"/>
                <a:cs typeface="Arial" pitchFamily="34" charset="0"/>
              </a:rPr>
              <a:t>a </a:t>
            </a:r>
            <a:r>
              <a:rPr lang="en-US" sz="2400" dirty="0">
                <a:latin typeface="Arial" pitchFamily="34" charset="0"/>
                <a:cs typeface="Arial" pitchFamily="34" charset="0"/>
              </a:rPr>
              <a:t>sector</a:t>
            </a:r>
          </a:p>
        </p:txBody>
      </p:sp>
      <p:pic>
        <p:nvPicPr>
          <p:cNvPr id="7" name="Picture 2"/>
          <p:cNvPicPr>
            <a:picLocks noChangeAspect="1" noChangeArrowheads="1"/>
          </p:cNvPicPr>
          <p:nvPr/>
        </p:nvPicPr>
        <p:blipFill>
          <a:blip r:embed="rId4"/>
          <a:srcRect/>
          <a:stretch>
            <a:fillRect/>
          </a:stretch>
        </p:blipFill>
        <p:spPr bwMode="auto">
          <a:xfrm>
            <a:off x="1828800" y="1905000"/>
            <a:ext cx="5466319" cy="3596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1699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2946400"/>
            <a:ext cx="8534400" cy="523220"/>
          </a:xfrm>
          <a:prstGeom prst="rect">
            <a:avLst/>
          </a:prstGeom>
          <a:noFill/>
        </p:spPr>
        <p:txBody>
          <a:bodyPr wrap="square" rtlCol="0">
            <a:spAutoFit/>
          </a:bodyPr>
          <a:lstStyle/>
          <a:p>
            <a:r>
              <a:rPr lang="en-US" sz="2800" b="1" dirty="0" smtClean="0">
                <a:latin typeface="Arial" pitchFamily="34" charset="0"/>
                <a:cs typeface="Arial" pitchFamily="34" charset="0"/>
              </a:rPr>
              <a:t>What If Two Sectors use the same OVSF code ?</a:t>
            </a:r>
            <a:endParaRPr lang="en-US" sz="2800" b="1" dirty="0">
              <a:latin typeface="Arial" pitchFamily="34" charset="0"/>
              <a:cs typeface="Arial" pitchFamily="34" charset="0"/>
            </a:endParaRPr>
          </a:p>
        </p:txBody>
      </p:sp>
      <p:sp>
        <p:nvSpPr>
          <p:cNvPr id="5" name="TextBox 4"/>
          <p:cNvSpPr txBox="1"/>
          <p:nvPr/>
        </p:nvSpPr>
        <p:spPr>
          <a:xfrm>
            <a:off x="66205" y="228600"/>
            <a:ext cx="6432782" cy="769441"/>
          </a:xfrm>
          <a:prstGeom prst="rect">
            <a:avLst/>
          </a:prstGeom>
          <a:noFill/>
        </p:spPr>
        <p:txBody>
          <a:bodyPr wrap="square" rtlCol="0">
            <a:spAutoFit/>
          </a:bodyPr>
          <a:lstStyle/>
          <a:p>
            <a:r>
              <a:rPr lang="en-US" sz="4400" b="1" dirty="0" smtClean="0"/>
              <a:t>Scrambling Codes….</a:t>
            </a:r>
            <a:endParaRPr lang="en-US" sz="4400" b="1" dirty="0"/>
          </a:p>
        </p:txBody>
      </p:sp>
      <p:pic>
        <p:nvPicPr>
          <p:cNvPr id="2050" name="Picture 2" descr="E:\DC_Test\myRead\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6501" y="2683933"/>
            <a:ext cx="2955798" cy="3348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49883" y="2077254"/>
            <a:ext cx="3382899" cy="584775"/>
          </a:xfrm>
          <a:prstGeom prst="rect">
            <a:avLst/>
          </a:prstGeom>
          <a:noFill/>
        </p:spPr>
        <p:txBody>
          <a:bodyPr wrap="square" rtlCol="0">
            <a:spAutoFit/>
          </a:bodyPr>
          <a:lstStyle/>
          <a:p>
            <a:pPr algn="ctr"/>
            <a:r>
              <a:rPr lang="en-US" sz="3200" b="1" dirty="0" smtClean="0"/>
              <a:t>Scrambling Code</a:t>
            </a:r>
            <a:endParaRPr lang="en-US" sz="3200" b="1" dirty="0"/>
          </a:p>
        </p:txBody>
      </p:sp>
      <p:sp>
        <p:nvSpPr>
          <p:cNvPr id="10" name="TextBox 9"/>
          <p:cNvSpPr txBox="1"/>
          <p:nvPr/>
        </p:nvSpPr>
        <p:spPr>
          <a:xfrm>
            <a:off x="3359168" y="6032108"/>
            <a:ext cx="2851152" cy="523220"/>
          </a:xfrm>
          <a:prstGeom prst="rect">
            <a:avLst/>
          </a:prstGeom>
          <a:noFill/>
        </p:spPr>
        <p:txBody>
          <a:bodyPr wrap="square" rtlCol="0">
            <a:spAutoFit/>
          </a:bodyPr>
          <a:lstStyle/>
          <a:p>
            <a:r>
              <a:rPr lang="en-US" sz="2800" b="1" dirty="0" smtClean="0"/>
              <a:t>OVSF Code Tree</a:t>
            </a:r>
            <a:endParaRPr lang="en-US" sz="2800" b="1" dirty="0"/>
          </a:p>
        </p:txBody>
      </p:sp>
    </p:spTree>
    <p:extLst>
      <p:ext uri="{BB962C8B-B14F-4D97-AF65-F5344CB8AC3E}">
        <p14:creationId xmlns:p14="http://schemas.microsoft.com/office/powerpoint/2010/main" val="2866475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2000"/>
                                        <p:tgtEl>
                                          <p:spTgt spid="20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81000"/>
            <a:ext cx="7924800" cy="769441"/>
          </a:xfrm>
          <a:prstGeom prst="rect">
            <a:avLst/>
          </a:prstGeom>
          <a:noFill/>
        </p:spPr>
        <p:txBody>
          <a:bodyPr wrap="square" rtlCol="0">
            <a:spAutoFit/>
          </a:bodyPr>
          <a:lstStyle/>
          <a:p>
            <a:r>
              <a:rPr lang="en-US" sz="4400" b="1" dirty="0" smtClean="0"/>
              <a:t>What is “Spreading Factor” ?</a:t>
            </a:r>
            <a:endParaRPr lang="en-US" sz="4400" b="1" dirty="0"/>
          </a:p>
        </p:txBody>
      </p:sp>
      <mc:AlternateContent xmlns:mc="http://schemas.openxmlformats.org/markup-compatibility/2006" xmlns:a14="http://schemas.microsoft.com/office/drawing/2010/main">
        <mc:Choice Requires="a14">
          <p:sp>
            <p:nvSpPr>
              <p:cNvPr id="6" name="TextBox 5"/>
              <p:cNvSpPr txBox="1"/>
              <p:nvPr/>
            </p:nvSpPr>
            <p:spPr>
              <a:xfrm>
                <a:off x="2001253" y="2514600"/>
                <a:ext cx="4407938" cy="13779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a:rPr>
                        <m:t>𝑆𝐹</m:t>
                      </m:r>
                      <m:r>
                        <a:rPr lang="en-US" sz="4400" b="0" i="1" smtClean="0">
                          <a:latin typeface="Cambria Math"/>
                        </a:rPr>
                        <m:t>= </m:t>
                      </m:r>
                      <m:f>
                        <m:fPr>
                          <m:ctrlPr>
                            <a:rPr lang="en-US" sz="4400" b="0" i="1" smtClean="0">
                              <a:latin typeface="Cambria Math"/>
                            </a:rPr>
                          </m:ctrlPr>
                        </m:fPr>
                        <m:num>
                          <m:r>
                            <a:rPr lang="en-US" sz="4400" b="0" i="1" smtClean="0">
                              <a:latin typeface="Cambria Math"/>
                            </a:rPr>
                            <m:t>𝐶h𝑖𝑝</m:t>
                          </m:r>
                          <m:r>
                            <a:rPr lang="en-US" sz="4400" b="0" i="1" smtClean="0">
                              <a:latin typeface="Cambria Math"/>
                            </a:rPr>
                            <m:t> </m:t>
                          </m:r>
                          <m:r>
                            <a:rPr lang="en-US" sz="4400" b="0" i="1" smtClean="0">
                              <a:latin typeface="Cambria Math"/>
                            </a:rPr>
                            <m:t>𝑅𝑎𝑡𝑒</m:t>
                          </m:r>
                        </m:num>
                        <m:den>
                          <m:r>
                            <a:rPr lang="en-US" sz="4400" b="0" i="1" smtClean="0">
                              <a:latin typeface="Cambria Math"/>
                            </a:rPr>
                            <m:t>𝐷𝑎𝑡𝑎</m:t>
                          </m:r>
                          <m:r>
                            <a:rPr lang="en-US" sz="4400" b="0" i="1" smtClean="0">
                              <a:latin typeface="Cambria Math"/>
                            </a:rPr>
                            <m:t> </m:t>
                          </m:r>
                          <m:r>
                            <a:rPr lang="en-US" sz="4400" b="0" i="1" smtClean="0">
                              <a:latin typeface="Cambria Math"/>
                            </a:rPr>
                            <m:t>𝑅𝑎𝑡𝑒</m:t>
                          </m:r>
                        </m:den>
                      </m:f>
                    </m:oMath>
                  </m:oMathPara>
                </a14:m>
                <a:endParaRPr lang="en-US" sz="4400" dirty="0"/>
              </a:p>
            </p:txBody>
          </p:sp>
        </mc:Choice>
        <mc:Fallback xmlns="">
          <p:sp>
            <p:nvSpPr>
              <p:cNvPr id="6" name="TextBox 5"/>
              <p:cNvSpPr txBox="1">
                <a:spLocks noRot="1" noChangeAspect="1" noMove="1" noResize="1" noEditPoints="1" noAdjustHandles="1" noChangeArrowheads="1" noChangeShapeType="1" noTextEdit="1"/>
              </p:cNvSpPr>
              <p:nvPr/>
            </p:nvSpPr>
            <p:spPr>
              <a:xfrm>
                <a:off x="2001253" y="2514600"/>
                <a:ext cx="4407938" cy="1377941"/>
              </a:xfrm>
              <a:prstGeom prst="rect">
                <a:avLst/>
              </a:prstGeom>
              <a:blipFill rotWithShape="1">
                <a:blip r:embed="rId3"/>
                <a:stretch>
                  <a:fillRect/>
                </a:stretch>
              </a:blipFill>
            </p:spPr>
            <p:txBody>
              <a:bodyPr/>
              <a:lstStyle/>
              <a:p>
                <a:r>
                  <a:rPr lang="en-US">
                    <a:noFill/>
                  </a:rPr>
                  <a:t> </a:t>
                </a:r>
              </a:p>
            </p:txBody>
          </p:sp>
        </mc:Fallback>
      </mc:AlternateContent>
      <p:sp>
        <p:nvSpPr>
          <p:cNvPr id="7" name="TextBox 6"/>
          <p:cNvSpPr txBox="1"/>
          <p:nvPr/>
        </p:nvSpPr>
        <p:spPr>
          <a:xfrm>
            <a:off x="417095" y="4768208"/>
            <a:ext cx="8458200" cy="954107"/>
          </a:xfrm>
          <a:prstGeom prst="rect">
            <a:avLst/>
          </a:prstGeom>
          <a:noFill/>
        </p:spPr>
        <p:txBody>
          <a:bodyPr wrap="square" rtlCol="0">
            <a:spAutoFit/>
          </a:bodyPr>
          <a:lstStyle/>
          <a:p>
            <a:r>
              <a:rPr lang="en-US" sz="2800" b="1" dirty="0" smtClean="0"/>
              <a:t>Q). For a 12.2kbps Voice call what is the required SF ?</a:t>
            </a:r>
          </a:p>
          <a:p>
            <a:r>
              <a:rPr lang="en-US" sz="2800" b="1" dirty="0" smtClean="0"/>
              <a:t>(Chip Rate : 3.84 </a:t>
            </a:r>
            <a:r>
              <a:rPr lang="en-US" sz="2800" b="1" dirty="0" err="1" smtClean="0"/>
              <a:t>Mcps</a:t>
            </a:r>
            <a:r>
              <a:rPr lang="en-US" sz="2800" b="1" dirty="0" smtClean="0"/>
              <a:t>)</a:t>
            </a:r>
            <a:endParaRPr lang="en-US" sz="2800" b="1" dirty="0"/>
          </a:p>
        </p:txBody>
      </p:sp>
      <p:sp>
        <p:nvSpPr>
          <p:cNvPr id="8" name="TextBox 7"/>
          <p:cNvSpPr txBox="1"/>
          <p:nvPr/>
        </p:nvSpPr>
        <p:spPr>
          <a:xfrm>
            <a:off x="393032" y="1435387"/>
            <a:ext cx="8458200" cy="584775"/>
          </a:xfrm>
          <a:prstGeom prst="rect">
            <a:avLst/>
          </a:prstGeom>
          <a:noFill/>
        </p:spPr>
        <p:txBody>
          <a:bodyPr wrap="square" rtlCol="0">
            <a:spAutoFit/>
          </a:bodyPr>
          <a:lstStyle/>
          <a:p>
            <a:r>
              <a:rPr lang="en-US" sz="3200" dirty="0" smtClean="0"/>
              <a:t>Also Known as </a:t>
            </a:r>
            <a:r>
              <a:rPr lang="en-US" sz="3200" b="1" dirty="0" smtClean="0"/>
              <a:t>Processing Gain</a:t>
            </a:r>
            <a:endParaRPr lang="en-US" sz="3200" b="1" dirty="0"/>
          </a:p>
        </p:txBody>
      </p:sp>
    </p:spTree>
    <p:extLst>
      <p:ext uri="{BB962C8B-B14F-4D97-AF65-F5344CB8AC3E}">
        <p14:creationId xmlns:p14="http://schemas.microsoft.com/office/powerpoint/2010/main" val="2603210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2587" y="312737"/>
            <a:ext cx="8378825" cy="923330"/>
          </a:xfrm>
          <a:prstGeom prst="rect">
            <a:avLst/>
          </a:prstGeom>
          <a:noFill/>
        </p:spPr>
        <p:txBody>
          <a:bodyPr wrap="square" rtlCol="0">
            <a:spAutoFit/>
          </a:bodyPr>
          <a:lstStyle/>
          <a:p>
            <a:r>
              <a:rPr lang="en-US" sz="5400" b="1" dirty="0" smtClean="0"/>
              <a:t>WCDMA (R’99)</a:t>
            </a:r>
            <a:endParaRPr lang="en-US" sz="5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05000"/>
            <a:ext cx="6115322" cy="4081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713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descr="http://www.sctpos.ie/images/Bronze-Silver_Gol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AutoShape 2" descr="http://barnstable.k12.ma.us/bhs/Library/images/thumbsup_00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5" descr="http://i.istockimg.com/file_thumbview_approve/299703/2/stock-illustration-299703-thumbs-up.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AutoShape 7" descr="http://i.istockimg.com/file_thumbview_approve/299703/2/stock-illustration-299703-thumbs-up.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TextBox 2"/>
          <p:cNvSpPr txBox="1"/>
          <p:nvPr/>
        </p:nvSpPr>
        <p:spPr>
          <a:xfrm>
            <a:off x="-47959" y="1066800"/>
            <a:ext cx="5816335" cy="1815882"/>
          </a:xfrm>
          <a:prstGeom prst="rect">
            <a:avLst/>
          </a:prstGeom>
          <a:noFill/>
        </p:spPr>
        <p:txBody>
          <a:bodyPr wrap="square" rtlCol="0">
            <a:spAutoFit/>
          </a:bodyPr>
          <a:lstStyle/>
          <a:p>
            <a:pPr marL="285750" indent="-285750">
              <a:buFont typeface="Wingdings" pitchFamily="2" charset="2"/>
              <a:buChar char="Ø"/>
            </a:pPr>
            <a:r>
              <a:rPr lang="en-US" sz="2800" dirty="0" smtClean="0"/>
              <a:t>Dedicated Channel (</a:t>
            </a:r>
            <a:r>
              <a:rPr lang="en-US" sz="2800" b="1" dirty="0" smtClean="0"/>
              <a:t>DCH</a:t>
            </a:r>
            <a:r>
              <a:rPr lang="en-US" sz="2800" dirty="0" smtClean="0"/>
              <a:t>)</a:t>
            </a:r>
          </a:p>
          <a:p>
            <a:pPr marL="285750" indent="-285750">
              <a:buFont typeface="Wingdings" pitchFamily="2" charset="2"/>
              <a:buChar char="Ø"/>
            </a:pPr>
            <a:endParaRPr lang="en-US" sz="2800" dirty="0"/>
          </a:p>
          <a:p>
            <a:pPr marL="285750" indent="-285750">
              <a:buFont typeface="Wingdings" pitchFamily="2" charset="2"/>
              <a:buChar char="Ø"/>
            </a:pPr>
            <a:r>
              <a:rPr lang="en-US" sz="2800" dirty="0" smtClean="0"/>
              <a:t>5MHz carrier </a:t>
            </a:r>
          </a:p>
          <a:p>
            <a:r>
              <a:rPr lang="en-US" sz="2800" dirty="0"/>
              <a:t>	</a:t>
            </a:r>
            <a:r>
              <a:rPr lang="en-US" sz="2800" dirty="0" smtClean="0"/>
              <a:t>(Chip Rate : 3.84Mcps)</a:t>
            </a:r>
          </a:p>
        </p:txBody>
      </p:sp>
      <p:sp>
        <p:nvSpPr>
          <p:cNvPr id="5" name="TextBox 4"/>
          <p:cNvSpPr txBox="1"/>
          <p:nvPr/>
        </p:nvSpPr>
        <p:spPr>
          <a:xfrm>
            <a:off x="-68012" y="3193970"/>
            <a:ext cx="8607425" cy="3816429"/>
          </a:xfrm>
          <a:prstGeom prst="rect">
            <a:avLst/>
          </a:prstGeom>
          <a:noFill/>
        </p:spPr>
        <p:txBody>
          <a:bodyPr wrap="square" rtlCol="0">
            <a:spAutoFit/>
          </a:bodyPr>
          <a:lstStyle/>
          <a:p>
            <a:pPr marL="285750" indent="-285750">
              <a:buFont typeface="Wingdings" pitchFamily="2" charset="2"/>
              <a:buChar char="Ø"/>
            </a:pPr>
            <a:r>
              <a:rPr lang="en-US" sz="2800" dirty="0"/>
              <a:t>Transmission Time Interval (TTI) : How frequently data is transmitted to </a:t>
            </a:r>
            <a:r>
              <a:rPr lang="en-US" sz="2800" dirty="0" smtClean="0"/>
              <a:t>user. </a:t>
            </a:r>
            <a:r>
              <a:rPr lang="en-US" sz="2800" b="1" dirty="0" smtClean="0"/>
              <a:t>TTI </a:t>
            </a:r>
            <a:r>
              <a:rPr lang="en-US" sz="2800" b="1" dirty="0"/>
              <a:t>: 10ms</a:t>
            </a:r>
          </a:p>
          <a:p>
            <a:pPr marL="285750" indent="-285750">
              <a:buFont typeface="Wingdings" pitchFamily="2" charset="2"/>
              <a:buChar char="Ø"/>
            </a:pPr>
            <a:endParaRPr lang="en-US" sz="2800" dirty="0"/>
          </a:p>
          <a:p>
            <a:pPr marL="285750" indent="-285750">
              <a:buFont typeface="Wingdings" pitchFamily="2" charset="2"/>
              <a:buChar char="Ø"/>
            </a:pPr>
            <a:r>
              <a:rPr lang="en-US" sz="2800" dirty="0"/>
              <a:t>Modulation : </a:t>
            </a:r>
            <a:r>
              <a:rPr lang="en-US" sz="2800" dirty="0" smtClean="0"/>
              <a:t>QPSK</a:t>
            </a:r>
          </a:p>
          <a:p>
            <a:pPr marL="285750" indent="-285750">
              <a:buFont typeface="Wingdings" pitchFamily="2" charset="2"/>
              <a:buChar char="Ø"/>
            </a:pPr>
            <a:endParaRPr lang="en-US" sz="2800" dirty="0"/>
          </a:p>
          <a:p>
            <a:pPr marL="285750" indent="-285750">
              <a:buFont typeface="Wingdings" pitchFamily="2" charset="2"/>
              <a:buChar char="Ø"/>
            </a:pPr>
            <a:r>
              <a:rPr lang="en-US" sz="2800" dirty="0" smtClean="0"/>
              <a:t>Retransmission and Scheduling : </a:t>
            </a:r>
            <a:r>
              <a:rPr lang="en-US" sz="2800" b="1" dirty="0" smtClean="0"/>
              <a:t>RNC</a:t>
            </a:r>
          </a:p>
          <a:p>
            <a:pPr marL="285750" indent="-285750">
              <a:buFont typeface="Wingdings" pitchFamily="2" charset="2"/>
              <a:buChar char="Ø"/>
            </a:pPr>
            <a:endParaRPr lang="en-US" sz="2800" dirty="0"/>
          </a:p>
          <a:p>
            <a:pPr marL="285750" indent="-285750">
              <a:buFont typeface="Wingdings" pitchFamily="2" charset="2"/>
              <a:buChar char="Ø"/>
            </a:pPr>
            <a:endParaRPr lang="en-US" sz="2800" dirty="0"/>
          </a:p>
          <a:p>
            <a:endParaRPr lang="en-US" dirty="0"/>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310" y="1052129"/>
            <a:ext cx="7429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E:\Etisalat\TECHNOLOGY\WCDMA, HSPA+\User-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2438" y="990600"/>
            <a:ext cx="622985" cy="6229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E:\Etisalat\TECHNOLOGY\WCDMA, HSPA+\User-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6576" y="2499929"/>
            <a:ext cx="622985" cy="6229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971910" y="1464408"/>
            <a:ext cx="152400" cy="31149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71910" y="2004123"/>
            <a:ext cx="152400" cy="31149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3048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500"/>
                            </p:stCondLst>
                            <p:childTnLst>
                              <p:par>
                                <p:cTn id="39" presetID="42" presetClass="path" presetSubtype="0" repeatCount="indefinite" accel="50000" decel="50000" fill="hold" grpId="0" nodeType="afterEffect">
                                  <p:stCondLst>
                                    <p:cond delay="0"/>
                                  </p:stCondLst>
                                  <p:childTnLst>
                                    <p:animMotion origin="layout" path="M 5.55112E-17 1.90751E-6 L 0.225 -0.02867 " pathEditMode="relative" rAng="0" ptsTypes="AA">
                                      <p:cBhvr>
                                        <p:cTn id="40" dur="2000" fill="hold"/>
                                        <p:tgtEl>
                                          <p:spTgt spid="6"/>
                                        </p:tgtEl>
                                        <p:attrNameLst>
                                          <p:attrName>ppt_x</p:attrName>
                                          <p:attrName>ppt_y</p:attrName>
                                        </p:attrNameLst>
                                      </p:cBhvr>
                                      <p:rCtr x="11250" y="-1434"/>
                                    </p:animMotion>
                                  </p:childTnLst>
                                  <p:subTnLst>
                                    <p:set>
                                      <p:cBhvr override="childStyle">
                                        <p:cTn dur="1" fill="hold" display="0" masterRel="sameClick" afterEffect="1">
                                          <p:stCondLst>
                                            <p:cond evt="end" delay="0">
                                              <p:tn val="39"/>
                                            </p:cond>
                                          </p:stCondLst>
                                        </p:cTn>
                                        <p:tgtEl>
                                          <p:spTgt spid="6"/>
                                        </p:tgtEl>
                                        <p:attrNameLst>
                                          <p:attrName>style.visibility</p:attrName>
                                        </p:attrNameLst>
                                      </p:cBhvr>
                                      <p:to>
                                        <p:strVal val="hidden"/>
                                      </p:to>
                                    </p:set>
                                  </p:subTnLst>
                                </p:cTn>
                              </p:par>
                              <p:par>
                                <p:cTn id="41" presetID="42" presetClass="path" presetSubtype="0" repeatCount="indefinite" accel="50000" decel="50000" fill="hold" grpId="0" nodeType="withEffect">
                                  <p:stCondLst>
                                    <p:cond delay="0"/>
                                  </p:stCondLst>
                                  <p:childTnLst>
                                    <p:animMotion origin="layout" path="M 5.55112E-17 -8.09249E-7 L 0.21667 0.10358 " pathEditMode="relative" rAng="0" ptsTypes="AA">
                                      <p:cBhvr>
                                        <p:cTn id="42" dur="2000" fill="hold"/>
                                        <p:tgtEl>
                                          <p:spTgt spid="16"/>
                                        </p:tgtEl>
                                        <p:attrNameLst>
                                          <p:attrName>ppt_x</p:attrName>
                                          <p:attrName>ppt_y</p:attrName>
                                        </p:attrNameLst>
                                      </p:cBhvr>
                                      <p:rCtr x="10833" y="5179"/>
                                    </p:animMotion>
                                  </p:childTnLst>
                                  <p:subTnLst>
                                    <p:set>
                                      <p:cBhvr override="childStyle">
                                        <p:cTn dur="1" fill="hold" display="0" masterRel="sameClick" afterEffect="1">
                                          <p:stCondLst>
                                            <p:cond evt="end" delay="0">
                                              <p:tn val="41"/>
                                            </p:cond>
                                          </p:stCondLst>
                                        </p:cTn>
                                        <p:tgtEl>
                                          <p:spTgt spid="16"/>
                                        </p:tgtEl>
                                        <p:attrNameLst>
                                          <p:attrName>style.visibility</p:attrName>
                                        </p:attrNameLst>
                                      </p:cBhvr>
                                      <p:to>
                                        <p:strVal val="hidden"/>
                                      </p:to>
                                    </p:set>
                                  </p:subTnLst>
                                </p:cTn>
                              </p:par>
                            </p:childTnLst>
                          </p:cTn>
                        </p:par>
                        <p:par>
                          <p:cTn id="43" fill="hold">
                            <p:stCondLst>
                              <p:cond delay="2500"/>
                            </p:stCondLst>
                            <p:childTnLst>
                              <p:par>
                                <p:cTn id="44" presetID="10" presetClass="entr" presetSubtype="0" fill="hold" nodeType="after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fade">
                                      <p:cBhvr>
                                        <p:cTn id="46" dur="500"/>
                                        <p:tgtEl>
                                          <p:spTgt spid="5">
                                            <p:txEl>
                                              <p:pRg st="0" end="0"/>
                                            </p:txEl>
                                          </p:spTgt>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fade">
                                      <p:cBhvr>
                                        <p:cTn id="50" dur="500"/>
                                        <p:tgtEl>
                                          <p:spTgt spid="5">
                                            <p:txEl>
                                              <p:pRg st="2" end="2"/>
                                            </p:txEl>
                                          </p:spTgt>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fade">
                                      <p:cBhvr>
                                        <p:cTn id="5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8287" y="714698"/>
            <a:ext cx="8607425" cy="830997"/>
          </a:xfrm>
          <a:prstGeom prst="rect">
            <a:avLst/>
          </a:prstGeom>
          <a:noFill/>
        </p:spPr>
        <p:txBody>
          <a:bodyPr wrap="square" rtlCol="0">
            <a:spAutoFit/>
          </a:bodyPr>
          <a:lstStyle/>
          <a:p>
            <a:r>
              <a:rPr lang="en-US" sz="4800" b="1" dirty="0" smtClean="0"/>
              <a:t>What is HSDPA  ?</a:t>
            </a:r>
            <a:endParaRPr lang="en-US" sz="4800"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4" y="2019300"/>
            <a:ext cx="6174517" cy="4457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7271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descr="http://www.sctpos.ie/images/Bronze-Silver_Gol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AutoShape 2" descr="http://barnstable.k12.ma.us/bhs/Library/images/thumbsup_00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5" descr="http://i.istockimg.com/file_thumbview_approve/299703/2/stock-illustration-299703-thumbs-up.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AutoShape 7" descr="http://i.istockimg.com/file_thumbview_approve/299703/2/stock-illustration-299703-thumbs-up.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TextBox 5"/>
          <p:cNvSpPr txBox="1"/>
          <p:nvPr/>
        </p:nvSpPr>
        <p:spPr>
          <a:xfrm>
            <a:off x="333625" y="910679"/>
            <a:ext cx="8607425" cy="769441"/>
          </a:xfrm>
          <a:prstGeom prst="rect">
            <a:avLst/>
          </a:prstGeom>
          <a:noFill/>
        </p:spPr>
        <p:txBody>
          <a:bodyPr wrap="square" rtlCol="0">
            <a:spAutoFit/>
          </a:bodyPr>
          <a:lstStyle/>
          <a:p>
            <a:pPr algn="ctr"/>
            <a:r>
              <a:rPr lang="en-US" sz="4400" b="1" dirty="0" smtClean="0">
                <a:solidFill>
                  <a:srgbClr val="FF0000"/>
                </a:solidFill>
              </a:rPr>
              <a:t>No Dedicated Channels any more</a:t>
            </a:r>
            <a:endParaRPr lang="en-US" sz="4400" b="1" dirty="0">
              <a:solidFill>
                <a:srgbClr val="FF0000"/>
              </a:solidFill>
            </a:endParaRPr>
          </a:p>
        </p:txBody>
      </p:sp>
      <p:sp>
        <p:nvSpPr>
          <p:cNvPr id="10" name="TextBox 9"/>
          <p:cNvSpPr txBox="1"/>
          <p:nvPr/>
        </p:nvSpPr>
        <p:spPr>
          <a:xfrm>
            <a:off x="351255" y="2032990"/>
            <a:ext cx="8647532" cy="2062103"/>
          </a:xfrm>
          <a:prstGeom prst="rect">
            <a:avLst/>
          </a:prstGeom>
          <a:noFill/>
        </p:spPr>
        <p:txBody>
          <a:bodyPr wrap="square" rtlCol="0">
            <a:spAutoFit/>
          </a:bodyPr>
          <a:lstStyle/>
          <a:p>
            <a:pPr marL="457200" indent="-457200">
              <a:buFont typeface="Wingdings" pitchFamily="2" charset="2"/>
              <a:buChar char="Ø"/>
            </a:pPr>
            <a:r>
              <a:rPr lang="en-US" sz="3200" dirty="0" smtClean="0"/>
              <a:t>High speed Shared Channel</a:t>
            </a:r>
          </a:p>
          <a:p>
            <a:pPr marL="457200" indent="-457200">
              <a:buFont typeface="Wingdings" pitchFamily="2" charset="2"/>
              <a:buChar char="Ø"/>
            </a:pPr>
            <a:endParaRPr lang="en-US" sz="3200" dirty="0" smtClean="0"/>
          </a:p>
          <a:p>
            <a:pPr marL="285750" indent="-285750">
              <a:buFont typeface="Wingdings" pitchFamily="2" charset="2"/>
              <a:buChar char="Ø"/>
            </a:pPr>
            <a:endParaRPr lang="en-US" sz="3200" dirty="0"/>
          </a:p>
          <a:p>
            <a:endParaRPr lang="en-US" sz="3200" dirty="0"/>
          </a:p>
        </p:txBody>
      </p:sp>
      <p:sp>
        <p:nvSpPr>
          <p:cNvPr id="14" name="Right Arrow 13"/>
          <p:cNvSpPr/>
          <p:nvPr/>
        </p:nvSpPr>
        <p:spPr>
          <a:xfrm>
            <a:off x="4141321" y="5566610"/>
            <a:ext cx="685800" cy="510571"/>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extBox 1"/>
          <p:cNvSpPr txBox="1"/>
          <p:nvPr/>
        </p:nvSpPr>
        <p:spPr>
          <a:xfrm>
            <a:off x="322822" y="4866382"/>
            <a:ext cx="7010400" cy="1077218"/>
          </a:xfrm>
          <a:prstGeom prst="rect">
            <a:avLst/>
          </a:prstGeom>
          <a:noFill/>
        </p:spPr>
        <p:txBody>
          <a:bodyPr wrap="square" rtlCol="0">
            <a:spAutoFit/>
          </a:bodyPr>
          <a:lstStyle/>
          <a:p>
            <a:pPr marL="285750" indent="-285750">
              <a:buFont typeface="Wingdings" pitchFamily="2" charset="2"/>
              <a:buChar char="Ø"/>
            </a:pPr>
            <a:r>
              <a:rPr lang="en-US" sz="3200" dirty="0" smtClean="0"/>
              <a:t> Retransmission </a:t>
            </a:r>
            <a:r>
              <a:rPr lang="en-US" sz="3200" dirty="0"/>
              <a:t>and Scheduling  </a:t>
            </a:r>
          </a:p>
          <a:p>
            <a:r>
              <a:rPr lang="en-US" sz="3200" dirty="0"/>
              <a:t>                                 </a:t>
            </a:r>
          </a:p>
        </p:txBody>
      </p:sp>
      <p:sp>
        <p:nvSpPr>
          <p:cNvPr id="3" name="TextBox 2"/>
          <p:cNvSpPr txBox="1"/>
          <p:nvPr/>
        </p:nvSpPr>
        <p:spPr>
          <a:xfrm>
            <a:off x="3162753" y="5502822"/>
            <a:ext cx="914400" cy="584775"/>
          </a:xfrm>
          <a:prstGeom prst="rect">
            <a:avLst/>
          </a:prstGeom>
          <a:noFill/>
        </p:spPr>
        <p:txBody>
          <a:bodyPr wrap="square" rtlCol="0">
            <a:spAutoFit/>
          </a:bodyPr>
          <a:lstStyle/>
          <a:p>
            <a:r>
              <a:rPr lang="en-US" sz="3200" dirty="0"/>
              <a:t>RNC</a:t>
            </a:r>
          </a:p>
        </p:txBody>
      </p:sp>
      <p:sp>
        <p:nvSpPr>
          <p:cNvPr id="15" name="TextBox 14"/>
          <p:cNvSpPr txBox="1"/>
          <p:nvPr/>
        </p:nvSpPr>
        <p:spPr>
          <a:xfrm>
            <a:off x="4953000" y="5486780"/>
            <a:ext cx="1360440" cy="584775"/>
          </a:xfrm>
          <a:prstGeom prst="rect">
            <a:avLst/>
          </a:prstGeom>
          <a:noFill/>
        </p:spPr>
        <p:txBody>
          <a:bodyPr wrap="square" rtlCol="0">
            <a:spAutoFit/>
          </a:bodyPr>
          <a:lstStyle/>
          <a:p>
            <a:r>
              <a:rPr lang="en-US" sz="3200" dirty="0" err="1" smtClean="0"/>
              <a:t>NodeB</a:t>
            </a:r>
            <a:endParaRPr lang="en-US" sz="3200" dirty="0"/>
          </a:p>
        </p:txBody>
      </p:sp>
      <p:sp>
        <p:nvSpPr>
          <p:cNvPr id="7" name="TextBox 6"/>
          <p:cNvSpPr txBox="1"/>
          <p:nvPr/>
        </p:nvSpPr>
        <p:spPr>
          <a:xfrm>
            <a:off x="351255" y="3064042"/>
            <a:ext cx="1673225" cy="584775"/>
          </a:xfrm>
          <a:prstGeom prst="rect">
            <a:avLst/>
          </a:prstGeom>
          <a:noFill/>
        </p:spPr>
        <p:txBody>
          <a:bodyPr wrap="square" rtlCol="0">
            <a:spAutoFit/>
          </a:bodyPr>
          <a:lstStyle/>
          <a:p>
            <a:pPr marL="285750" indent="-285750">
              <a:buFont typeface="Wingdings" pitchFamily="2" charset="2"/>
              <a:buChar char="Ø"/>
            </a:pPr>
            <a:r>
              <a:rPr lang="en-US" sz="3200" dirty="0" smtClean="0"/>
              <a:t> TTI </a:t>
            </a:r>
            <a:r>
              <a:rPr lang="en-US" sz="3200" dirty="0"/>
              <a:t>:</a:t>
            </a:r>
          </a:p>
        </p:txBody>
      </p:sp>
      <p:sp>
        <p:nvSpPr>
          <p:cNvPr id="16" name="TextBox 15"/>
          <p:cNvSpPr txBox="1"/>
          <p:nvPr/>
        </p:nvSpPr>
        <p:spPr>
          <a:xfrm>
            <a:off x="2088648" y="3025675"/>
            <a:ext cx="1138273" cy="584775"/>
          </a:xfrm>
          <a:prstGeom prst="rect">
            <a:avLst/>
          </a:prstGeom>
          <a:noFill/>
        </p:spPr>
        <p:txBody>
          <a:bodyPr wrap="square" rtlCol="0">
            <a:spAutoFit/>
          </a:bodyPr>
          <a:lstStyle/>
          <a:p>
            <a:r>
              <a:rPr lang="en-US" sz="3200" dirty="0" smtClean="0"/>
              <a:t>10ms</a:t>
            </a:r>
            <a:endParaRPr lang="en-US" sz="3200" dirty="0"/>
          </a:p>
        </p:txBody>
      </p:sp>
      <p:sp>
        <p:nvSpPr>
          <p:cNvPr id="17" name="TextBox 16"/>
          <p:cNvSpPr txBox="1"/>
          <p:nvPr/>
        </p:nvSpPr>
        <p:spPr>
          <a:xfrm>
            <a:off x="3906611" y="3016645"/>
            <a:ext cx="1138273" cy="584775"/>
          </a:xfrm>
          <a:prstGeom prst="rect">
            <a:avLst/>
          </a:prstGeom>
          <a:noFill/>
        </p:spPr>
        <p:txBody>
          <a:bodyPr wrap="square" rtlCol="0">
            <a:spAutoFit/>
          </a:bodyPr>
          <a:lstStyle/>
          <a:p>
            <a:r>
              <a:rPr lang="en-US" sz="3200" dirty="0"/>
              <a:t>2</a:t>
            </a:r>
            <a:r>
              <a:rPr lang="en-US" sz="3200" dirty="0" smtClean="0"/>
              <a:t>ms</a:t>
            </a:r>
            <a:endParaRPr lang="en-US" sz="3200" dirty="0"/>
          </a:p>
        </p:txBody>
      </p:sp>
      <p:sp>
        <p:nvSpPr>
          <p:cNvPr id="18" name="Right Arrow 17"/>
          <p:cNvSpPr/>
          <p:nvPr/>
        </p:nvSpPr>
        <p:spPr>
          <a:xfrm>
            <a:off x="3226921" y="3074807"/>
            <a:ext cx="685800" cy="510571"/>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TextBox 8"/>
          <p:cNvSpPr txBox="1"/>
          <p:nvPr/>
        </p:nvSpPr>
        <p:spPr>
          <a:xfrm>
            <a:off x="333625" y="3799582"/>
            <a:ext cx="8572166" cy="1077218"/>
          </a:xfrm>
          <a:prstGeom prst="rect">
            <a:avLst/>
          </a:prstGeom>
          <a:noFill/>
        </p:spPr>
        <p:txBody>
          <a:bodyPr wrap="square" rtlCol="0">
            <a:spAutoFit/>
          </a:bodyPr>
          <a:lstStyle/>
          <a:p>
            <a:pPr marL="457200" indent="-457200">
              <a:buFont typeface="Wingdings" pitchFamily="2" charset="2"/>
              <a:buChar char="Ø"/>
            </a:pPr>
            <a:r>
              <a:rPr lang="en-US" sz="3200" dirty="0" smtClean="0"/>
              <a:t>Adaptive Modulation (</a:t>
            </a:r>
            <a:r>
              <a:rPr lang="en-US" sz="3200" dirty="0"/>
              <a:t>QPSK and 16 </a:t>
            </a:r>
            <a:r>
              <a:rPr lang="en-US" sz="3200" dirty="0" smtClean="0"/>
              <a:t>QAM) and Coding</a:t>
            </a:r>
            <a:endParaRPr lang="en-US" sz="3200" dirty="0"/>
          </a:p>
        </p:txBody>
      </p:sp>
    </p:spTree>
    <p:extLst>
      <p:ext uri="{BB962C8B-B14F-4D97-AF65-F5344CB8AC3E}">
        <p14:creationId xmlns:p14="http://schemas.microsoft.com/office/powerpoint/2010/main" val="1027992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2" grpId="0"/>
      <p:bldP spid="3" grpId="0"/>
      <p:bldP spid="15" grpId="0"/>
      <p:bldP spid="7" grpId="0"/>
      <p:bldP spid="16" grpId="0"/>
      <p:bldP spid="17" grpId="0"/>
      <p:bldP spid="1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4" y="1371600"/>
            <a:ext cx="8032750" cy="3799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4012" y="381000"/>
            <a:ext cx="8435975" cy="707886"/>
          </a:xfrm>
          <a:prstGeom prst="rect">
            <a:avLst/>
          </a:prstGeom>
          <a:noFill/>
        </p:spPr>
        <p:txBody>
          <a:bodyPr wrap="square" rtlCol="0">
            <a:spAutoFit/>
          </a:bodyPr>
          <a:lstStyle/>
          <a:p>
            <a:r>
              <a:rPr lang="en-US" sz="4000" b="1" dirty="0"/>
              <a:t>Dedicated Channel </a:t>
            </a:r>
            <a:r>
              <a:rPr lang="en-US" sz="4000" b="1" dirty="0" err="1"/>
              <a:t>Vs</a:t>
            </a:r>
            <a:r>
              <a:rPr lang="en-US" sz="4000" b="1" dirty="0"/>
              <a:t> Shared Channel</a:t>
            </a:r>
          </a:p>
        </p:txBody>
      </p:sp>
      <p:sp>
        <p:nvSpPr>
          <p:cNvPr id="7" name="TextBox 6"/>
          <p:cNvSpPr txBox="1"/>
          <p:nvPr/>
        </p:nvSpPr>
        <p:spPr>
          <a:xfrm>
            <a:off x="354012" y="5410200"/>
            <a:ext cx="8435975" cy="954107"/>
          </a:xfrm>
          <a:prstGeom prst="rect">
            <a:avLst/>
          </a:prstGeom>
          <a:noFill/>
        </p:spPr>
        <p:txBody>
          <a:bodyPr wrap="square" rtlCol="0">
            <a:spAutoFit/>
          </a:bodyPr>
          <a:lstStyle/>
          <a:p>
            <a:r>
              <a:rPr lang="en-US" sz="2800" b="1" dirty="0" smtClean="0"/>
              <a:t>Shared Channel is much more efficient than a dedicated channel to carry </a:t>
            </a:r>
            <a:r>
              <a:rPr lang="en-US" sz="2800" b="1" dirty="0" err="1" smtClean="0">
                <a:solidFill>
                  <a:srgbClr val="FF0000"/>
                </a:solidFill>
              </a:rPr>
              <a:t>bursty</a:t>
            </a:r>
            <a:r>
              <a:rPr lang="en-US" sz="2800" b="1" dirty="0" smtClean="0">
                <a:solidFill>
                  <a:srgbClr val="FF0000"/>
                </a:solidFill>
              </a:rPr>
              <a:t> Packet traffic </a:t>
            </a:r>
            <a:endParaRPr lang="en-US" sz="2800" b="1" dirty="0">
              <a:solidFill>
                <a:srgbClr val="FF0000"/>
              </a:solidFill>
            </a:endParaRPr>
          </a:p>
        </p:txBody>
      </p:sp>
    </p:spTree>
    <p:extLst>
      <p:ext uri="{BB962C8B-B14F-4D97-AF65-F5344CB8AC3E}">
        <p14:creationId xmlns:p14="http://schemas.microsoft.com/office/powerpoint/2010/main" val="3706797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44723"/>
            <a:ext cx="8229600" cy="1143000"/>
          </a:xfrm>
        </p:spPr>
        <p:txBody>
          <a:bodyPr>
            <a:normAutofit/>
          </a:bodyPr>
          <a:lstStyle/>
          <a:p>
            <a:pPr algn="l"/>
            <a:r>
              <a:rPr lang="en-US" sz="4800" b="1" dirty="0" smtClean="0">
                <a:effectLst>
                  <a:outerShdw blurRad="38100" dist="38100" dir="2700000" algn="tl">
                    <a:srgbClr val="000000">
                      <a:alpha val="43137"/>
                    </a:srgbClr>
                  </a:outerShdw>
                </a:effectLst>
              </a:rPr>
              <a:t>Content</a:t>
            </a:r>
            <a:endParaRPr lang="en-US" sz="48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8746630"/>
              </p:ext>
            </p:extLst>
          </p:nvPr>
        </p:nvGraphicFramePr>
        <p:xfrm>
          <a:off x="457200" y="12954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659776"/>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30B9C00D-D119-423B-9EAF-C6E152D059C4}"/>
                                            </p:graphicEl>
                                          </p:spTgt>
                                        </p:tgtEl>
                                        <p:attrNameLst>
                                          <p:attrName>style.visibility</p:attrName>
                                        </p:attrNameLst>
                                      </p:cBhvr>
                                      <p:to>
                                        <p:strVal val="visible"/>
                                      </p:to>
                                    </p:set>
                                    <p:animEffect transition="in" filter="fade">
                                      <p:cBhvr>
                                        <p:cTn id="11" dur="500"/>
                                        <p:tgtEl>
                                          <p:spTgt spid="4">
                                            <p:graphicEl>
                                              <a:dgm id="{30B9C00D-D119-423B-9EAF-C6E152D059C4}"/>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03974D91-E137-468A-9C59-4CFB15A5E2EE}"/>
                                            </p:graphicEl>
                                          </p:spTgt>
                                        </p:tgtEl>
                                        <p:attrNameLst>
                                          <p:attrName>style.visibility</p:attrName>
                                        </p:attrNameLst>
                                      </p:cBhvr>
                                      <p:to>
                                        <p:strVal val="visible"/>
                                      </p:to>
                                    </p:set>
                                    <p:animEffect transition="in" filter="fade">
                                      <p:cBhvr>
                                        <p:cTn id="15" dur="500"/>
                                        <p:tgtEl>
                                          <p:spTgt spid="4">
                                            <p:graphicEl>
                                              <a:dgm id="{03974D91-E137-468A-9C59-4CFB15A5E2EE}"/>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46A0644A-7DED-43FF-88BC-39C1FF331084}"/>
                                            </p:graphicEl>
                                          </p:spTgt>
                                        </p:tgtEl>
                                        <p:attrNameLst>
                                          <p:attrName>style.visibility</p:attrName>
                                        </p:attrNameLst>
                                      </p:cBhvr>
                                      <p:to>
                                        <p:strVal val="visible"/>
                                      </p:to>
                                    </p:set>
                                    <p:animEffect transition="in" filter="fade">
                                      <p:cBhvr>
                                        <p:cTn id="19" dur="500"/>
                                        <p:tgtEl>
                                          <p:spTgt spid="4">
                                            <p:graphicEl>
                                              <a:dgm id="{46A0644A-7DED-43FF-88BC-39C1FF331084}"/>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9E870DA4-632A-4C7E-A019-6C43EAC21FD8}"/>
                                            </p:graphicEl>
                                          </p:spTgt>
                                        </p:tgtEl>
                                        <p:attrNameLst>
                                          <p:attrName>style.visibility</p:attrName>
                                        </p:attrNameLst>
                                      </p:cBhvr>
                                      <p:to>
                                        <p:strVal val="visible"/>
                                      </p:to>
                                    </p:set>
                                    <p:animEffect transition="in" filter="fade">
                                      <p:cBhvr>
                                        <p:cTn id="23" dur="500"/>
                                        <p:tgtEl>
                                          <p:spTgt spid="4">
                                            <p:graphicEl>
                                              <a:dgm id="{9E870DA4-632A-4C7E-A019-6C43EAC21FD8}"/>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7291A284-6091-44E3-A56A-5662D4D66851}"/>
                                            </p:graphicEl>
                                          </p:spTgt>
                                        </p:tgtEl>
                                        <p:attrNameLst>
                                          <p:attrName>style.visibility</p:attrName>
                                        </p:attrNameLst>
                                      </p:cBhvr>
                                      <p:to>
                                        <p:strVal val="visible"/>
                                      </p:to>
                                    </p:set>
                                    <p:animEffect transition="in" filter="fade">
                                      <p:cBhvr>
                                        <p:cTn id="27" dur="500"/>
                                        <p:tgtEl>
                                          <p:spTgt spid="4">
                                            <p:graphicEl>
                                              <a:dgm id="{7291A284-6091-44E3-A56A-5662D4D66851}"/>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BDD2CD68-A068-47AB-90D8-330DC43A7A42}"/>
                                            </p:graphicEl>
                                          </p:spTgt>
                                        </p:tgtEl>
                                        <p:attrNameLst>
                                          <p:attrName>style.visibility</p:attrName>
                                        </p:attrNameLst>
                                      </p:cBhvr>
                                      <p:to>
                                        <p:strVal val="visible"/>
                                      </p:to>
                                    </p:set>
                                    <p:animEffect transition="in" filter="fade">
                                      <p:cBhvr>
                                        <p:cTn id="31" dur="500"/>
                                        <p:tgtEl>
                                          <p:spTgt spid="4">
                                            <p:graphicEl>
                                              <a:dgm id="{BDD2CD68-A068-47AB-90D8-330DC43A7A42}"/>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BD8A7AA7-C23B-4248-AAA1-14FA6653A85D}"/>
                                            </p:graphicEl>
                                          </p:spTgt>
                                        </p:tgtEl>
                                        <p:attrNameLst>
                                          <p:attrName>style.visibility</p:attrName>
                                        </p:attrNameLst>
                                      </p:cBhvr>
                                      <p:to>
                                        <p:strVal val="visible"/>
                                      </p:to>
                                    </p:set>
                                    <p:animEffect transition="in" filter="fade">
                                      <p:cBhvr>
                                        <p:cTn id="35" dur="500"/>
                                        <p:tgtEl>
                                          <p:spTgt spid="4">
                                            <p:graphicEl>
                                              <a:dgm id="{BD8A7AA7-C23B-4248-AAA1-14FA6653A85D}"/>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E61D7ECC-4779-4326-BB55-1B1F17ECBA13}"/>
                                            </p:graphicEl>
                                          </p:spTgt>
                                        </p:tgtEl>
                                        <p:attrNameLst>
                                          <p:attrName>style.visibility</p:attrName>
                                        </p:attrNameLst>
                                      </p:cBhvr>
                                      <p:to>
                                        <p:strVal val="visible"/>
                                      </p:to>
                                    </p:set>
                                    <p:animEffect transition="in" filter="fade">
                                      <p:cBhvr>
                                        <p:cTn id="39" dur="500"/>
                                        <p:tgtEl>
                                          <p:spTgt spid="4">
                                            <p:graphicEl>
                                              <a:dgm id="{E61D7ECC-4779-4326-BB55-1B1F17ECBA13}"/>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graphicEl>
                                              <a:dgm id="{9027384E-CC35-431D-A987-5AB2356BB595}"/>
                                            </p:graphicEl>
                                          </p:spTgt>
                                        </p:tgtEl>
                                        <p:attrNameLst>
                                          <p:attrName>style.visibility</p:attrName>
                                        </p:attrNameLst>
                                      </p:cBhvr>
                                      <p:to>
                                        <p:strVal val="visible"/>
                                      </p:to>
                                    </p:set>
                                    <p:animEffect transition="in" filter="fade">
                                      <p:cBhvr>
                                        <p:cTn id="43" dur="500"/>
                                        <p:tgtEl>
                                          <p:spTgt spid="4">
                                            <p:graphicEl>
                                              <a:dgm id="{9027384E-CC35-431D-A987-5AB2356BB595}"/>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graphicEl>
                                              <a:dgm id="{1C966083-823C-49E8-A157-288971ACAE17}"/>
                                            </p:graphicEl>
                                          </p:spTgt>
                                        </p:tgtEl>
                                        <p:attrNameLst>
                                          <p:attrName>style.visibility</p:attrName>
                                        </p:attrNameLst>
                                      </p:cBhvr>
                                      <p:to>
                                        <p:strVal val="visible"/>
                                      </p:to>
                                    </p:set>
                                    <p:animEffect transition="in" filter="fade">
                                      <p:cBhvr>
                                        <p:cTn id="47" dur="500"/>
                                        <p:tgtEl>
                                          <p:spTgt spid="4">
                                            <p:graphicEl>
                                              <a:dgm id="{1C966083-823C-49E8-A157-288971ACAE17}"/>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graphicEl>
                                              <a:dgm id="{A275088A-D940-4699-8921-596C731C1F0A}"/>
                                            </p:graphicEl>
                                          </p:spTgt>
                                        </p:tgtEl>
                                        <p:attrNameLst>
                                          <p:attrName>style.visibility</p:attrName>
                                        </p:attrNameLst>
                                      </p:cBhvr>
                                      <p:to>
                                        <p:strVal val="visible"/>
                                      </p:to>
                                    </p:set>
                                    <p:animEffect transition="in" filter="fade">
                                      <p:cBhvr>
                                        <p:cTn id="51" dur="500"/>
                                        <p:tgtEl>
                                          <p:spTgt spid="4">
                                            <p:graphicEl>
                                              <a:dgm id="{A275088A-D940-4699-8921-596C731C1F0A}"/>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
                                            <p:graphicEl>
                                              <a:dgm id="{647AE2B5-2D4A-4EBF-9E8E-F0325EC73238}"/>
                                            </p:graphicEl>
                                          </p:spTgt>
                                        </p:tgtEl>
                                        <p:attrNameLst>
                                          <p:attrName>style.visibility</p:attrName>
                                        </p:attrNameLst>
                                      </p:cBhvr>
                                      <p:to>
                                        <p:strVal val="visible"/>
                                      </p:to>
                                    </p:set>
                                    <p:animEffect transition="in" filter="fade">
                                      <p:cBhvr>
                                        <p:cTn id="55" dur="500"/>
                                        <p:tgtEl>
                                          <p:spTgt spid="4">
                                            <p:graphicEl>
                                              <a:dgm id="{647AE2B5-2D4A-4EBF-9E8E-F0325EC73238}"/>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
                                            <p:graphicEl>
                                              <a:dgm id="{AB8A5DE4-81AB-45E3-B1D5-B2FE6058B586}"/>
                                            </p:graphicEl>
                                          </p:spTgt>
                                        </p:tgtEl>
                                        <p:attrNameLst>
                                          <p:attrName>style.visibility</p:attrName>
                                        </p:attrNameLst>
                                      </p:cBhvr>
                                      <p:to>
                                        <p:strVal val="visible"/>
                                      </p:to>
                                    </p:set>
                                    <p:animEffect transition="in" filter="fade">
                                      <p:cBhvr>
                                        <p:cTn id="59" dur="500"/>
                                        <p:tgtEl>
                                          <p:spTgt spid="4">
                                            <p:graphicEl>
                                              <a:dgm id="{AB8A5DE4-81AB-45E3-B1D5-B2FE6058B586}"/>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
                                            <p:graphicEl>
                                              <a:dgm id="{7B6707BA-E2E7-4820-BF3D-D35CD580BF90}"/>
                                            </p:graphicEl>
                                          </p:spTgt>
                                        </p:tgtEl>
                                        <p:attrNameLst>
                                          <p:attrName>style.visibility</p:attrName>
                                        </p:attrNameLst>
                                      </p:cBhvr>
                                      <p:to>
                                        <p:strVal val="visible"/>
                                      </p:to>
                                    </p:set>
                                    <p:animEffect transition="in" filter="fade">
                                      <p:cBhvr>
                                        <p:cTn id="63" dur="500"/>
                                        <p:tgtEl>
                                          <p:spTgt spid="4">
                                            <p:graphicEl>
                                              <a:dgm id="{7B6707BA-E2E7-4820-BF3D-D35CD580BF90}"/>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
                                            <p:graphicEl>
                                              <a:dgm id="{491B98D1-7511-4DF3-8173-867BBBC827B4}"/>
                                            </p:graphicEl>
                                          </p:spTgt>
                                        </p:tgtEl>
                                        <p:attrNameLst>
                                          <p:attrName>style.visibility</p:attrName>
                                        </p:attrNameLst>
                                      </p:cBhvr>
                                      <p:to>
                                        <p:strVal val="visible"/>
                                      </p:to>
                                    </p:set>
                                    <p:animEffect transition="in" filter="fade">
                                      <p:cBhvr>
                                        <p:cTn id="67" dur="500"/>
                                        <p:tgtEl>
                                          <p:spTgt spid="4">
                                            <p:graphicEl>
                                              <a:dgm id="{491B98D1-7511-4DF3-8173-867BBBC827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5575" y="277107"/>
            <a:ext cx="8615446" cy="584775"/>
          </a:xfrm>
          <a:prstGeom prst="rect">
            <a:avLst/>
          </a:prstGeom>
          <a:noFill/>
        </p:spPr>
        <p:txBody>
          <a:bodyPr wrap="square" rtlCol="0">
            <a:spAutoFit/>
          </a:bodyPr>
          <a:lstStyle/>
          <a:p>
            <a:r>
              <a:rPr lang="en-US" sz="3200" b="1" i="1" dirty="0" smtClean="0"/>
              <a:t>High Speed Downlink Shared Channel (HS-DSCH)</a:t>
            </a:r>
            <a:endParaRPr lang="en-US" sz="3200" b="1" i="1" dirty="0"/>
          </a:p>
        </p:txBody>
      </p:sp>
      <p:sp>
        <p:nvSpPr>
          <p:cNvPr id="6" name="TextBox 5"/>
          <p:cNvSpPr txBox="1"/>
          <p:nvPr/>
        </p:nvSpPr>
        <p:spPr>
          <a:xfrm>
            <a:off x="-152400" y="2667000"/>
            <a:ext cx="6753726" cy="3970318"/>
          </a:xfrm>
          <a:prstGeom prst="rect">
            <a:avLst/>
          </a:prstGeom>
          <a:noFill/>
        </p:spPr>
        <p:txBody>
          <a:bodyPr wrap="square" rtlCol="0">
            <a:spAutoFit/>
          </a:bodyPr>
          <a:lstStyle/>
          <a:p>
            <a:endParaRPr lang="en-US" sz="2800" dirty="0" smtClean="0"/>
          </a:p>
          <a:p>
            <a:pPr marL="742950" lvl="1" indent="-285750">
              <a:buFont typeface="Wingdings" pitchFamily="2" charset="2"/>
              <a:buChar char="§"/>
            </a:pPr>
            <a:r>
              <a:rPr lang="en-US" sz="2800" b="1" dirty="0" smtClean="0"/>
              <a:t>HS – PDSCH : </a:t>
            </a:r>
            <a:r>
              <a:rPr lang="en-US" sz="2800" dirty="0" smtClean="0"/>
              <a:t>For DL data </a:t>
            </a:r>
            <a:r>
              <a:rPr lang="en-US" sz="2800" dirty="0" err="1" smtClean="0"/>
              <a:t>tx</a:t>
            </a:r>
            <a:r>
              <a:rPr lang="en-US" sz="2800" dirty="0" smtClean="0"/>
              <a:t>.,Up to 15 codes, SF 16</a:t>
            </a:r>
          </a:p>
          <a:p>
            <a:pPr lvl="1"/>
            <a:endParaRPr lang="en-US" sz="2800" dirty="0" smtClean="0"/>
          </a:p>
          <a:p>
            <a:pPr marL="742950" lvl="1" indent="-285750">
              <a:buFont typeface="Wingdings" pitchFamily="2" charset="2"/>
              <a:buChar char="§"/>
            </a:pPr>
            <a:r>
              <a:rPr lang="en-US" sz="2800" b="1" dirty="0" smtClean="0"/>
              <a:t>HS – SCCH : </a:t>
            </a:r>
            <a:r>
              <a:rPr lang="en-US" sz="2800" dirty="0" smtClean="0"/>
              <a:t>For DL control info. </a:t>
            </a:r>
            <a:r>
              <a:rPr lang="en-US" sz="2800" dirty="0" err="1" smtClean="0"/>
              <a:t>Tx</a:t>
            </a:r>
            <a:r>
              <a:rPr lang="en-US" sz="2800" dirty="0" smtClean="0"/>
              <a:t>., Up to 4 codes, SF 128</a:t>
            </a:r>
          </a:p>
          <a:p>
            <a:pPr lvl="1"/>
            <a:endParaRPr lang="en-US" sz="2800" dirty="0" smtClean="0"/>
          </a:p>
          <a:p>
            <a:pPr marL="742950" lvl="1" indent="-285750">
              <a:buFont typeface="Wingdings" pitchFamily="2" charset="2"/>
              <a:buChar char="§"/>
            </a:pPr>
            <a:r>
              <a:rPr lang="en-US" sz="2800" b="1" dirty="0" smtClean="0"/>
              <a:t>HS – DPCCH : </a:t>
            </a:r>
            <a:r>
              <a:rPr lang="en-US" sz="2800" dirty="0" smtClean="0"/>
              <a:t>For UL </a:t>
            </a:r>
            <a:r>
              <a:rPr lang="en-US" sz="2800" dirty="0" err="1" smtClean="0"/>
              <a:t>tx</a:t>
            </a:r>
            <a:r>
              <a:rPr lang="en-US" sz="2800" dirty="0" smtClean="0"/>
              <a:t>. (CQI, ACK/NACK), SF 256</a:t>
            </a:r>
            <a:r>
              <a:rPr lang="en-US" sz="2800" b="1" dirty="0" smtClean="0"/>
              <a:t> </a:t>
            </a:r>
            <a:endParaRPr lang="en-US"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334" y="2819400"/>
            <a:ext cx="2588392" cy="3913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3649" y="990600"/>
            <a:ext cx="8723730" cy="3077766"/>
          </a:xfrm>
          <a:prstGeom prst="rect">
            <a:avLst/>
          </a:prstGeom>
          <a:noFill/>
        </p:spPr>
        <p:txBody>
          <a:bodyPr wrap="square" rtlCol="0">
            <a:spAutoFit/>
          </a:bodyPr>
          <a:lstStyle/>
          <a:p>
            <a:pPr marL="285750" indent="-285750">
              <a:buFont typeface="Wingdings" pitchFamily="2" charset="2"/>
              <a:buChar char="Ø"/>
            </a:pPr>
            <a:r>
              <a:rPr lang="en-US" sz="3200" dirty="0"/>
              <a:t>Transport channel used mainly for data transmission</a:t>
            </a:r>
            <a:r>
              <a:rPr lang="en-US" sz="3200" dirty="0" smtClean="0"/>
              <a:t>.</a:t>
            </a:r>
          </a:p>
          <a:p>
            <a:pPr marL="285750" indent="-285750">
              <a:buFont typeface="Wingdings" pitchFamily="2" charset="2"/>
              <a:buChar char="Ø"/>
            </a:pPr>
            <a:endParaRPr lang="en-US" sz="2800" dirty="0"/>
          </a:p>
          <a:p>
            <a:pPr marL="285750" indent="-285750">
              <a:buFont typeface="Wingdings" pitchFamily="2" charset="2"/>
              <a:buChar char="Ø"/>
            </a:pPr>
            <a:r>
              <a:rPr lang="en-US" sz="2800" dirty="0"/>
              <a:t>Contains three main Physical layer </a:t>
            </a:r>
            <a:r>
              <a:rPr lang="en-US" sz="2800" dirty="0" smtClean="0"/>
              <a:t>channels</a:t>
            </a:r>
          </a:p>
          <a:p>
            <a:endParaRPr lang="en-US" sz="2800" dirty="0"/>
          </a:p>
          <a:p>
            <a:endParaRPr lang="en-US" sz="2800" dirty="0"/>
          </a:p>
          <a:p>
            <a:endParaRPr lang="en-US" dirty="0"/>
          </a:p>
        </p:txBody>
      </p:sp>
    </p:spTree>
    <p:extLst>
      <p:ext uri="{BB962C8B-B14F-4D97-AF65-F5344CB8AC3E}">
        <p14:creationId xmlns:p14="http://schemas.microsoft.com/office/powerpoint/2010/main" val="2018377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6" y="119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descr="http://www.sctpos.ie/images/Bronze-Silver_Gol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AutoShape 2" descr="http://barnstable.k12.ma.us/bhs/Library/images/thumbsup_00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5" descr="http://i.istockimg.com/file_thumbview_approve/299703/2/stock-illustration-299703-thumbs-up.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AutoShape 7" descr="http://i.istockimg.com/file_thumbview_approve/299703/2/stock-illustration-299703-thumbs-up.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5" name="Group 14"/>
          <p:cNvGrpSpPr/>
          <p:nvPr/>
        </p:nvGrpSpPr>
        <p:grpSpPr>
          <a:xfrm>
            <a:off x="436313" y="1006618"/>
            <a:ext cx="5812088" cy="5057298"/>
            <a:chOff x="765175" y="838200"/>
            <a:chExt cx="5407025" cy="4724400"/>
          </a:xfrm>
        </p:grpSpPr>
        <p:cxnSp>
          <p:nvCxnSpPr>
            <p:cNvPr id="3" name="Straight Arrow Connector 2"/>
            <p:cNvCxnSpPr/>
            <p:nvPr/>
          </p:nvCxnSpPr>
          <p:spPr>
            <a:xfrm flipV="1">
              <a:off x="765175" y="838200"/>
              <a:ext cx="0" cy="472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65175" y="5562600"/>
              <a:ext cx="54070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436312" y="5558202"/>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7" name="Rectangle 16"/>
          <p:cNvSpPr/>
          <p:nvPr/>
        </p:nvSpPr>
        <p:spPr>
          <a:xfrm>
            <a:off x="436312" y="5084960"/>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8" name="Rectangle 17"/>
          <p:cNvSpPr/>
          <p:nvPr/>
        </p:nvSpPr>
        <p:spPr>
          <a:xfrm>
            <a:off x="428291" y="4587654"/>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9" name="Rectangle 18"/>
          <p:cNvSpPr/>
          <p:nvPr/>
        </p:nvSpPr>
        <p:spPr>
          <a:xfrm>
            <a:off x="431467" y="4078318"/>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0" name="Rectangle 19"/>
          <p:cNvSpPr/>
          <p:nvPr/>
        </p:nvSpPr>
        <p:spPr>
          <a:xfrm>
            <a:off x="436313" y="3572903"/>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22" name="Straight Arrow Connector 21"/>
          <p:cNvCxnSpPr/>
          <p:nvPr/>
        </p:nvCxnSpPr>
        <p:spPr>
          <a:xfrm>
            <a:off x="444333" y="6292516"/>
            <a:ext cx="113180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0532" y="6334627"/>
            <a:ext cx="987425" cy="381000"/>
          </a:xfrm>
          <a:prstGeom prst="rect">
            <a:avLst/>
          </a:prstGeom>
          <a:noFill/>
        </p:spPr>
        <p:txBody>
          <a:bodyPr wrap="square" rtlCol="0">
            <a:spAutoFit/>
          </a:bodyPr>
          <a:lstStyle/>
          <a:p>
            <a:r>
              <a:rPr lang="en-US" dirty="0" smtClean="0"/>
              <a:t>2ms TTI</a:t>
            </a:r>
            <a:endParaRPr lang="en-US" dirty="0"/>
          </a:p>
        </p:txBody>
      </p:sp>
      <p:sp>
        <p:nvSpPr>
          <p:cNvPr id="24" name="TextBox 23"/>
          <p:cNvSpPr txBox="1"/>
          <p:nvPr/>
        </p:nvSpPr>
        <p:spPr>
          <a:xfrm>
            <a:off x="60746" y="141971"/>
            <a:ext cx="5972510" cy="646331"/>
          </a:xfrm>
          <a:prstGeom prst="rect">
            <a:avLst/>
          </a:prstGeom>
          <a:noFill/>
        </p:spPr>
        <p:txBody>
          <a:bodyPr wrap="square" rtlCol="0">
            <a:spAutoFit/>
          </a:bodyPr>
          <a:lstStyle/>
          <a:p>
            <a:r>
              <a:rPr lang="en-US" sz="3600" b="1" dirty="0" smtClean="0"/>
              <a:t>Resource Sharing in HSDPA…..</a:t>
            </a:r>
            <a:endParaRPr lang="en-US" sz="3600" b="1" dirty="0"/>
          </a:p>
        </p:txBody>
      </p:sp>
      <p:sp>
        <p:nvSpPr>
          <p:cNvPr id="27" name="Rectangle 26"/>
          <p:cNvSpPr/>
          <p:nvPr/>
        </p:nvSpPr>
        <p:spPr>
          <a:xfrm>
            <a:off x="427873" y="3072532"/>
            <a:ext cx="1139825" cy="505714"/>
          </a:xfrm>
          <a:prstGeom prst="rect">
            <a:avLst/>
          </a:prstGeom>
          <a:solidFill>
            <a:srgbClr val="FF00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ectangle 27"/>
          <p:cNvSpPr/>
          <p:nvPr/>
        </p:nvSpPr>
        <p:spPr>
          <a:xfrm>
            <a:off x="436311" y="2545151"/>
            <a:ext cx="1139825" cy="505714"/>
          </a:xfrm>
          <a:prstGeom prst="rect">
            <a:avLst/>
          </a:prstGeom>
          <a:solidFill>
            <a:srgbClr val="FF00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0" name="Rectangle 29"/>
          <p:cNvSpPr/>
          <p:nvPr/>
        </p:nvSpPr>
        <p:spPr>
          <a:xfrm>
            <a:off x="428290" y="2039437"/>
            <a:ext cx="1139825" cy="505714"/>
          </a:xfrm>
          <a:prstGeom prst="rect">
            <a:avLst/>
          </a:prstGeom>
          <a:solidFill>
            <a:srgbClr val="FF00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Rectangle 30"/>
          <p:cNvSpPr/>
          <p:nvPr/>
        </p:nvSpPr>
        <p:spPr>
          <a:xfrm>
            <a:off x="1608221" y="5549988"/>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2" name="Rectangle 31"/>
          <p:cNvSpPr/>
          <p:nvPr/>
        </p:nvSpPr>
        <p:spPr>
          <a:xfrm>
            <a:off x="1608221" y="5076746"/>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3" name="Rectangle 32"/>
          <p:cNvSpPr/>
          <p:nvPr/>
        </p:nvSpPr>
        <p:spPr>
          <a:xfrm>
            <a:off x="1600200" y="4579440"/>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4" name="Rectangle 33"/>
          <p:cNvSpPr/>
          <p:nvPr/>
        </p:nvSpPr>
        <p:spPr>
          <a:xfrm>
            <a:off x="1603376" y="4070104"/>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5" name="Rectangle 34"/>
          <p:cNvSpPr/>
          <p:nvPr/>
        </p:nvSpPr>
        <p:spPr>
          <a:xfrm>
            <a:off x="1607803" y="3530789"/>
            <a:ext cx="1139825" cy="505714"/>
          </a:xfrm>
          <a:prstGeom prst="rect">
            <a:avLst/>
          </a:prstGeom>
          <a:solidFill>
            <a:srgbClr val="FF00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6" name="Rectangle 35"/>
          <p:cNvSpPr/>
          <p:nvPr/>
        </p:nvSpPr>
        <p:spPr>
          <a:xfrm>
            <a:off x="1600199" y="3025075"/>
            <a:ext cx="1139825" cy="505714"/>
          </a:xfrm>
          <a:prstGeom prst="rect">
            <a:avLst/>
          </a:prstGeom>
          <a:solidFill>
            <a:srgbClr val="FF00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7" name="Rectangle 36"/>
          <p:cNvSpPr/>
          <p:nvPr/>
        </p:nvSpPr>
        <p:spPr>
          <a:xfrm>
            <a:off x="1608220" y="2519361"/>
            <a:ext cx="1139825" cy="505714"/>
          </a:xfrm>
          <a:prstGeom prst="rect">
            <a:avLst/>
          </a:prstGeom>
          <a:solidFill>
            <a:srgbClr val="FF00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8" name="Rectangle 37"/>
          <p:cNvSpPr/>
          <p:nvPr/>
        </p:nvSpPr>
        <p:spPr>
          <a:xfrm>
            <a:off x="1608220" y="2013647"/>
            <a:ext cx="1139825" cy="505714"/>
          </a:xfrm>
          <a:prstGeom prst="rect">
            <a:avLst/>
          </a:prstGeom>
          <a:solidFill>
            <a:srgbClr val="FF00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39" name="Straight Arrow Connector 38"/>
          <p:cNvCxnSpPr/>
          <p:nvPr/>
        </p:nvCxnSpPr>
        <p:spPr>
          <a:xfrm>
            <a:off x="1584158" y="6292516"/>
            <a:ext cx="113180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60357" y="6334627"/>
            <a:ext cx="987425" cy="381000"/>
          </a:xfrm>
          <a:prstGeom prst="rect">
            <a:avLst/>
          </a:prstGeom>
          <a:noFill/>
        </p:spPr>
        <p:txBody>
          <a:bodyPr wrap="square" rtlCol="0">
            <a:spAutoFit/>
          </a:bodyPr>
          <a:lstStyle/>
          <a:p>
            <a:r>
              <a:rPr lang="en-US" dirty="0" smtClean="0"/>
              <a:t>2ms TTI</a:t>
            </a:r>
            <a:endParaRPr lang="en-US" dirty="0"/>
          </a:p>
        </p:txBody>
      </p:sp>
      <p:sp>
        <p:nvSpPr>
          <p:cNvPr id="41" name="Rectangle 40"/>
          <p:cNvSpPr/>
          <p:nvPr/>
        </p:nvSpPr>
        <p:spPr>
          <a:xfrm>
            <a:off x="2780548" y="5549988"/>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2" name="Rectangle 41"/>
          <p:cNvSpPr/>
          <p:nvPr/>
        </p:nvSpPr>
        <p:spPr>
          <a:xfrm>
            <a:off x="2780548" y="5076746"/>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3" name="Rectangle 42"/>
          <p:cNvSpPr/>
          <p:nvPr/>
        </p:nvSpPr>
        <p:spPr>
          <a:xfrm>
            <a:off x="2772527" y="4579440"/>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Rectangle 43"/>
          <p:cNvSpPr/>
          <p:nvPr/>
        </p:nvSpPr>
        <p:spPr>
          <a:xfrm>
            <a:off x="2775703" y="4070104"/>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5" name="Rectangle 44"/>
          <p:cNvSpPr/>
          <p:nvPr/>
        </p:nvSpPr>
        <p:spPr>
          <a:xfrm>
            <a:off x="2780549" y="3564689"/>
            <a:ext cx="1139825" cy="50571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6" name="Rectangle 45"/>
          <p:cNvSpPr/>
          <p:nvPr/>
        </p:nvSpPr>
        <p:spPr>
          <a:xfrm>
            <a:off x="2772109" y="3042651"/>
            <a:ext cx="1139825" cy="505714"/>
          </a:xfrm>
          <a:prstGeom prst="rect">
            <a:avLst/>
          </a:prstGeom>
          <a:solidFill>
            <a:srgbClr val="FFFF00"/>
          </a:solidFill>
          <a:ln>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7" name="Rectangle 46"/>
          <p:cNvSpPr/>
          <p:nvPr/>
        </p:nvSpPr>
        <p:spPr>
          <a:xfrm>
            <a:off x="2780547" y="2536937"/>
            <a:ext cx="1139825" cy="505714"/>
          </a:xfrm>
          <a:prstGeom prst="rect">
            <a:avLst/>
          </a:prstGeom>
          <a:solidFill>
            <a:srgbClr val="FFFF00"/>
          </a:solidFill>
          <a:ln>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8" name="Rectangle 47"/>
          <p:cNvSpPr/>
          <p:nvPr/>
        </p:nvSpPr>
        <p:spPr>
          <a:xfrm>
            <a:off x="2772526" y="2031223"/>
            <a:ext cx="1139825" cy="505714"/>
          </a:xfrm>
          <a:prstGeom prst="rect">
            <a:avLst/>
          </a:prstGeom>
          <a:solidFill>
            <a:srgbClr val="FFFF00"/>
          </a:solidFill>
          <a:ln>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9" name="Rectangle 48"/>
          <p:cNvSpPr/>
          <p:nvPr/>
        </p:nvSpPr>
        <p:spPr>
          <a:xfrm>
            <a:off x="3940306" y="5540328"/>
            <a:ext cx="1139825" cy="505714"/>
          </a:xfrm>
          <a:prstGeom prst="rect">
            <a:avLst/>
          </a:prstGeom>
          <a:solidFill>
            <a:srgbClr val="FFFF00"/>
          </a:solidFill>
          <a:ln>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0" name="Rectangle 49"/>
          <p:cNvSpPr/>
          <p:nvPr/>
        </p:nvSpPr>
        <p:spPr>
          <a:xfrm>
            <a:off x="3940306" y="5067086"/>
            <a:ext cx="1139825" cy="505714"/>
          </a:xfrm>
          <a:prstGeom prst="rect">
            <a:avLst/>
          </a:prstGeom>
          <a:solidFill>
            <a:srgbClr val="FFFF00"/>
          </a:solidFill>
          <a:ln>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1" name="Rectangle 50"/>
          <p:cNvSpPr/>
          <p:nvPr/>
        </p:nvSpPr>
        <p:spPr>
          <a:xfrm>
            <a:off x="3948327" y="4569780"/>
            <a:ext cx="1139825" cy="505714"/>
          </a:xfrm>
          <a:prstGeom prst="rect">
            <a:avLst/>
          </a:prstGeom>
          <a:solidFill>
            <a:srgbClr val="FFFF00"/>
          </a:solidFill>
          <a:ln>
            <a:solidFill>
              <a:srgbClr val="FFFF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2" name="Rectangle 51"/>
          <p:cNvSpPr/>
          <p:nvPr/>
        </p:nvSpPr>
        <p:spPr>
          <a:xfrm>
            <a:off x="3951503" y="4060444"/>
            <a:ext cx="1139825" cy="505714"/>
          </a:xfrm>
          <a:prstGeom prst="rect">
            <a:avLst/>
          </a:prstGeom>
          <a:solidFill>
            <a:srgbClr val="FF00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3" name="Rectangle 52"/>
          <p:cNvSpPr/>
          <p:nvPr/>
        </p:nvSpPr>
        <p:spPr>
          <a:xfrm>
            <a:off x="3940307" y="3555029"/>
            <a:ext cx="1139825" cy="505714"/>
          </a:xfrm>
          <a:prstGeom prst="rect">
            <a:avLst/>
          </a:prstGeom>
          <a:solidFill>
            <a:srgbClr val="FF00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4" name="Rectangle 53"/>
          <p:cNvSpPr/>
          <p:nvPr/>
        </p:nvSpPr>
        <p:spPr>
          <a:xfrm>
            <a:off x="3947909" y="3032991"/>
            <a:ext cx="1139825" cy="505714"/>
          </a:xfrm>
          <a:prstGeom prst="rect">
            <a:avLst/>
          </a:prstGeom>
          <a:solidFill>
            <a:srgbClr val="FF00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5" name="Rectangle 54"/>
          <p:cNvSpPr/>
          <p:nvPr/>
        </p:nvSpPr>
        <p:spPr>
          <a:xfrm>
            <a:off x="3940305" y="2527277"/>
            <a:ext cx="1139825" cy="505714"/>
          </a:xfrm>
          <a:prstGeom prst="rect">
            <a:avLst/>
          </a:prstGeom>
          <a:solidFill>
            <a:srgbClr val="FF00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3948326" y="2021563"/>
            <a:ext cx="1139825" cy="505714"/>
          </a:xfrm>
          <a:prstGeom prst="rect">
            <a:avLst/>
          </a:prstGeom>
          <a:solidFill>
            <a:srgbClr val="FF0000"/>
          </a:solidFill>
          <a:ln>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57" name="Straight Arrow Connector 56"/>
          <p:cNvCxnSpPr/>
          <p:nvPr/>
        </p:nvCxnSpPr>
        <p:spPr>
          <a:xfrm>
            <a:off x="2766428" y="6284496"/>
            <a:ext cx="113180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842627" y="6326607"/>
            <a:ext cx="987425" cy="381000"/>
          </a:xfrm>
          <a:prstGeom prst="rect">
            <a:avLst/>
          </a:prstGeom>
          <a:noFill/>
        </p:spPr>
        <p:txBody>
          <a:bodyPr wrap="square" rtlCol="0">
            <a:spAutoFit/>
          </a:bodyPr>
          <a:lstStyle/>
          <a:p>
            <a:r>
              <a:rPr lang="en-US" dirty="0" smtClean="0"/>
              <a:t>2ms TTI</a:t>
            </a:r>
            <a:endParaRPr lang="en-US" dirty="0"/>
          </a:p>
        </p:txBody>
      </p:sp>
      <p:cxnSp>
        <p:nvCxnSpPr>
          <p:cNvPr id="59" name="Straight Arrow Connector 58"/>
          <p:cNvCxnSpPr/>
          <p:nvPr/>
        </p:nvCxnSpPr>
        <p:spPr>
          <a:xfrm>
            <a:off x="3973596" y="6276474"/>
            <a:ext cx="113180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049795" y="6318585"/>
            <a:ext cx="987425" cy="381000"/>
          </a:xfrm>
          <a:prstGeom prst="rect">
            <a:avLst/>
          </a:prstGeom>
          <a:noFill/>
        </p:spPr>
        <p:txBody>
          <a:bodyPr wrap="square" rtlCol="0">
            <a:spAutoFit/>
          </a:bodyPr>
          <a:lstStyle/>
          <a:p>
            <a:r>
              <a:rPr lang="en-US" dirty="0" smtClean="0"/>
              <a:t>2ms TTI</a:t>
            </a:r>
            <a:endParaRPr lang="en-US" dirty="0"/>
          </a:p>
        </p:txBody>
      </p:sp>
      <p:sp>
        <p:nvSpPr>
          <p:cNvPr id="68" name="TextBox 67"/>
          <p:cNvSpPr txBox="1"/>
          <p:nvPr/>
        </p:nvSpPr>
        <p:spPr>
          <a:xfrm>
            <a:off x="479593" y="838200"/>
            <a:ext cx="2035007" cy="369332"/>
          </a:xfrm>
          <a:prstGeom prst="rect">
            <a:avLst/>
          </a:prstGeom>
          <a:noFill/>
        </p:spPr>
        <p:txBody>
          <a:bodyPr wrap="square" rtlCol="0">
            <a:spAutoFit/>
          </a:bodyPr>
          <a:lstStyle/>
          <a:p>
            <a:r>
              <a:rPr lang="en-US" b="1" dirty="0" smtClean="0"/>
              <a:t>Codes</a:t>
            </a:r>
            <a:endParaRPr lang="en-US" b="1" dirty="0"/>
          </a:p>
        </p:txBody>
      </p:sp>
      <p:sp>
        <p:nvSpPr>
          <p:cNvPr id="69" name="TextBox 68"/>
          <p:cNvSpPr txBox="1"/>
          <p:nvPr/>
        </p:nvSpPr>
        <p:spPr>
          <a:xfrm>
            <a:off x="6256422" y="5879250"/>
            <a:ext cx="2035007" cy="369332"/>
          </a:xfrm>
          <a:prstGeom prst="rect">
            <a:avLst/>
          </a:prstGeom>
          <a:noFill/>
        </p:spPr>
        <p:txBody>
          <a:bodyPr wrap="square" rtlCol="0">
            <a:spAutoFit/>
          </a:bodyPr>
          <a:lstStyle/>
          <a:p>
            <a:r>
              <a:rPr lang="en-US" b="1" dirty="0" smtClean="0"/>
              <a:t>Time</a:t>
            </a:r>
            <a:endParaRPr lang="en-US" b="1" dirty="0"/>
          </a:p>
        </p:txBody>
      </p:sp>
      <p:sp>
        <p:nvSpPr>
          <p:cNvPr id="5" name="AutoShape 4" descr="http://icons.iconarchive.com/icons/visualpharm/must-have/256/User-icon.p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E:\Etisalat\TECHNOLOGY\WCDMA, HSPA+\Use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1015" y="1178398"/>
            <a:ext cx="622985" cy="62298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 descr="E:\Etisalat\TECHNOLOGY\WCDMA, HSPA+\User-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6792" y="3392817"/>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 descr="E:\Etisalat\TECHNOLOGY\WCDMA, HSPA+\User-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0341" y="4443855"/>
            <a:ext cx="776883" cy="77688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7" descr="http://preview.turbosquid.com/Preview/2012/07/05__23_00_23/Telecommunication%20Tower%20communication%20radio%20cell%20pjone%20tv%20television%20telecom%20%20ss%20self%20supporting%200001.jpgc67e6c6f-2c47-497b-966d-574a25162613Large.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7215187" y="617538"/>
            <a:ext cx="138514" cy="1413685"/>
            <a:chOff x="7215187" y="617538"/>
            <a:chExt cx="138514" cy="1413685"/>
          </a:xfrm>
        </p:grpSpPr>
        <p:sp>
          <p:nvSpPr>
            <p:cNvPr id="76" name="Rectangle 75"/>
            <p:cNvSpPr/>
            <p:nvPr/>
          </p:nvSpPr>
          <p:spPr>
            <a:xfrm>
              <a:off x="7215187" y="1807868"/>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236225" y="617538"/>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236226" y="911188"/>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236226" y="1207532"/>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226292" y="1513973"/>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7010400" y="2590800"/>
            <a:ext cx="422275" cy="684344"/>
            <a:chOff x="7202971" y="2668456"/>
            <a:chExt cx="422275" cy="684344"/>
          </a:xfrm>
        </p:grpSpPr>
        <p:sp>
          <p:nvSpPr>
            <p:cNvPr id="87" name="Rectangle 86"/>
            <p:cNvSpPr/>
            <p:nvPr/>
          </p:nvSpPr>
          <p:spPr>
            <a:xfrm>
              <a:off x="7202971" y="2668456"/>
              <a:ext cx="117475" cy="22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55371" y="2891811"/>
              <a:ext cx="117475" cy="22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507771" y="3129445"/>
              <a:ext cx="117475" cy="22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404731" y="2913397"/>
            <a:ext cx="117476" cy="881320"/>
            <a:chOff x="6404731" y="2913397"/>
            <a:chExt cx="117476" cy="881320"/>
          </a:xfrm>
        </p:grpSpPr>
        <p:sp>
          <p:nvSpPr>
            <p:cNvPr id="90" name="Rectangle 89"/>
            <p:cNvSpPr/>
            <p:nvPr/>
          </p:nvSpPr>
          <p:spPr>
            <a:xfrm>
              <a:off x="6404732" y="2913397"/>
              <a:ext cx="117475" cy="2233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404731" y="3244197"/>
              <a:ext cx="117475" cy="2233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404732" y="3571362"/>
              <a:ext cx="117475" cy="2233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3256" y="616499"/>
            <a:ext cx="7429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 name="Group 94"/>
          <p:cNvGrpSpPr/>
          <p:nvPr/>
        </p:nvGrpSpPr>
        <p:grpSpPr>
          <a:xfrm>
            <a:off x="7216570" y="618503"/>
            <a:ext cx="127409" cy="1119790"/>
            <a:chOff x="7226292" y="617538"/>
            <a:chExt cx="127409" cy="1119790"/>
          </a:xfrm>
        </p:grpSpPr>
        <p:sp>
          <p:nvSpPr>
            <p:cNvPr id="97" name="Rectangle 96"/>
            <p:cNvSpPr/>
            <p:nvPr/>
          </p:nvSpPr>
          <p:spPr>
            <a:xfrm>
              <a:off x="7236225" y="617538"/>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236226" y="911188"/>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236226" y="1207532"/>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226292" y="1513973"/>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912543" y="2488325"/>
            <a:ext cx="558633" cy="974558"/>
            <a:chOff x="7162800" y="2743200"/>
            <a:chExt cx="558633" cy="974558"/>
          </a:xfrm>
        </p:grpSpPr>
        <p:grpSp>
          <p:nvGrpSpPr>
            <p:cNvPr id="101" name="Group 100"/>
            <p:cNvGrpSpPr/>
            <p:nvPr/>
          </p:nvGrpSpPr>
          <p:grpSpPr>
            <a:xfrm>
              <a:off x="7162800" y="2743200"/>
              <a:ext cx="438317" cy="700386"/>
              <a:chOff x="7202971" y="2668456"/>
              <a:chExt cx="438317" cy="700386"/>
            </a:xfrm>
          </p:grpSpPr>
          <p:sp>
            <p:nvSpPr>
              <p:cNvPr id="102" name="Rectangle 101"/>
              <p:cNvSpPr/>
              <p:nvPr/>
            </p:nvSpPr>
            <p:spPr>
              <a:xfrm>
                <a:off x="7202971" y="2668456"/>
                <a:ext cx="117475" cy="22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7355371" y="2891811"/>
                <a:ext cx="117475" cy="22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7523813" y="3145487"/>
                <a:ext cx="117475" cy="22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ectangle 104"/>
            <p:cNvSpPr/>
            <p:nvPr/>
          </p:nvSpPr>
          <p:spPr>
            <a:xfrm>
              <a:off x="7603958" y="3494403"/>
              <a:ext cx="117475" cy="22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7251097" y="607878"/>
            <a:ext cx="138514" cy="1413685"/>
            <a:chOff x="7215187" y="617538"/>
            <a:chExt cx="138514" cy="1413685"/>
          </a:xfrm>
        </p:grpSpPr>
        <p:sp>
          <p:nvSpPr>
            <p:cNvPr id="108" name="Rectangle 107"/>
            <p:cNvSpPr/>
            <p:nvPr/>
          </p:nvSpPr>
          <p:spPr>
            <a:xfrm>
              <a:off x="7215187" y="1807868"/>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7236225" y="617538"/>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7236226" y="911188"/>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7236226" y="1207532"/>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7226292" y="1513973"/>
              <a:ext cx="117475" cy="2233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430135" y="2965356"/>
            <a:ext cx="117476" cy="881320"/>
            <a:chOff x="6404731" y="2913397"/>
            <a:chExt cx="117476" cy="881320"/>
          </a:xfrm>
        </p:grpSpPr>
        <p:sp>
          <p:nvSpPr>
            <p:cNvPr id="114" name="Rectangle 113"/>
            <p:cNvSpPr/>
            <p:nvPr/>
          </p:nvSpPr>
          <p:spPr>
            <a:xfrm>
              <a:off x="6404732" y="2913397"/>
              <a:ext cx="117475" cy="2233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6404731" y="3244197"/>
              <a:ext cx="117475" cy="2233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6404732" y="3571362"/>
              <a:ext cx="117475" cy="2233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6843870" y="2287980"/>
            <a:ext cx="711033" cy="1126958"/>
            <a:chOff x="7064943" y="2640725"/>
            <a:chExt cx="711033" cy="1126958"/>
          </a:xfrm>
        </p:grpSpPr>
        <p:grpSp>
          <p:nvGrpSpPr>
            <p:cNvPr id="117" name="Group 116"/>
            <p:cNvGrpSpPr/>
            <p:nvPr/>
          </p:nvGrpSpPr>
          <p:grpSpPr>
            <a:xfrm>
              <a:off x="7064943" y="2640725"/>
              <a:ext cx="558633" cy="974558"/>
              <a:chOff x="7162800" y="2743200"/>
              <a:chExt cx="558633" cy="974558"/>
            </a:xfrm>
          </p:grpSpPr>
          <p:grpSp>
            <p:nvGrpSpPr>
              <p:cNvPr id="118" name="Group 117"/>
              <p:cNvGrpSpPr/>
              <p:nvPr/>
            </p:nvGrpSpPr>
            <p:grpSpPr>
              <a:xfrm>
                <a:off x="7162800" y="2743200"/>
                <a:ext cx="438317" cy="700386"/>
                <a:chOff x="7202971" y="2668456"/>
                <a:chExt cx="438317" cy="700386"/>
              </a:xfrm>
            </p:grpSpPr>
            <p:sp>
              <p:nvSpPr>
                <p:cNvPr id="120" name="Rectangle 119"/>
                <p:cNvSpPr/>
                <p:nvPr/>
              </p:nvSpPr>
              <p:spPr>
                <a:xfrm>
                  <a:off x="7202971" y="2668456"/>
                  <a:ext cx="117475" cy="22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7355371" y="2891811"/>
                  <a:ext cx="117475" cy="22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7523813" y="3145487"/>
                  <a:ext cx="117475" cy="22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118"/>
              <p:cNvSpPr/>
              <p:nvPr/>
            </p:nvSpPr>
            <p:spPr>
              <a:xfrm>
                <a:off x="7603958" y="3494403"/>
                <a:ext cx="117475" cy="22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p:cNvSpPr/>
            <p:nvPr/>
          </p:nvSpPr>
          <p:spPr>
            <a:xfrm>
              <a:off x="7658501" y="3544328"/>
              <a:ext cx="117475" cy="22335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4223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33"/>
                                        </p:tgtEl>
                                        <p:attrNameLst>
                                          <p:attrName>style.visibility</p:attrName>
                                        </p:attrNameLst>
                                      </p:cBhvr>
                                      <p:to>
                                        <p:strVal val="visible"/>
                                      </p:to>
                                    </p:set>
                                    <p:animEffect transition="in" filter="fade">
                                      <p:cBhvr>
                                        <p:cTn id="39" dur="500"/>
                                        <p:tgtEl>
                                          <p:spTgt spid="1033"/>
                                        </p:tgtEl>
                                      </p:cBhvr>
                                    </p:animEffect>
                                  </p:childTnLst>
                                </p:cTn>
                              </p:par>
                              <p:par>
                                <p:cTn id="40" presetID="10" presetClass="entr" presetSubtype="0"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par>
                                <p:cTn id="43" presetID="10" presetClass="entr" presetSubtype="0" fill="hold" nodeType="withEffect">
                                  <p:stCondLst>
                                    <p:cond delay="0"/>
                                  </p:stCondLst>
                                  <p:childTnLst>
                                    <p:set>
                                      <p:cBhvr>
                                        <p:cTn id="44" dur="1" fill="hold">
                                          <p:stCondLst>
                                            <p:cond delay="0"/>
                                          </p:stCondLst>
                                        </p:cTn>
                                        <p:tgtEl>
                                          <p:spTgt spid="1029"/>
                                        </p:tgtEl>
                                        <p:attrNameLst>
                                          <p:attrName>style.visibility</p:attrName>
                                        </p:attrNameLst>
                                      </p:cBhvr>
                                      <p:to>
                                        <p:strVal val="visible"/>
                                      </p:to>
                                    </p:set>
                                    <p:animEffect transition="in" filter="fade">
                                      <p:cBhvr>
                                        <p:cTn id="45" dur="500"/>
                                        <p:tgtEl>
                                          <p:spTgt spid="1029"/>
                                        </p:tgtEl>
                                      </p:cBhvr>
                                    </p:animEffect>
                                  </p:childTnLst>
                                </p:cTn>
                              </p:par>
                              <p:par>
                                <p:cTn id="46" presetID="10"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4500"/>
                            </p:stCondLst>
                            <p:childTnLst>
                              <p:par>
                                <p:cTn id="53" presetID="42" presetClass="path" presetSubtype="0" accel="50000" decel="50000" fill="hold" nodeType="afterEffect">
                                  <p:stCondLst>
                                    <p:cond delay="0"/>
                                  </p:stCondLst>
                                  <p:childTnLst>
                                    <p:animMotion origin="layout" path="M 2.22222E-6 -2.36994E-6 L 0.1368 0.02914 " pathEditMode="relative" rAng="0" ptsTypes="AA">
                                      <p:cBhvr>
                                        <p:cTn id="54" dur="2000" fill="hold"/>
                                        <p:tgtEl>
                                          <p:spTgt spid="10"/>
                                        </p:tgtEl>
                                        <p:attrNameLst>
                                          <p:attrName>ppt_x</p:attrName>
                                          <p:attrName>ppt_y</p:attrName>
                                        </p:attrNameLst>
                                      </p:cBhvr>
                                      <p:rCtr x="6840" y="1457"/>
                                    </p:animMotion>
                                  </p:childTnLst>
                                  <p:subTnLst>
                                    <p:set>
                                      <p:cBhvr override="childStyle">
                                        <p:cTn dur="1" fill="hold" display="0" masterRel="sameClick" afterEffect="1">
                                          <p:stCondLst>
                                            <p:cond evt="end" delay="0">
                                              <p:tn val="53"/>
                                            </p:cond>
                                          </p:stCondLst>
                                        </p:cTn>
                                        <p:tgtEl>
                                          <p:spTgt spid="10"/>
                                        </p:tgtEl>
                                        <p:attrNameLst>
                                          <p:attrName>style.visibility</p:attrName>
                                        </p:attrNameLst>
                                      </p:cBhvr>
                                      <p:to>
                                        <p:strVal val="hidden"/>
                                      </p:to>
                                    </p:set>
                                  </p:subTnLst>
                                </p:cTn>
                              </p:par>
                              <p:par>
                                <p:cTn id="55" presetID="42" presetClass="path" presetSubtype="0" accel="50000" decel="50000" fill="hold" nodeType="withEffect">
                                  <p:stCondLst>
                                    <p:cond delay="0"/>
                                  </p:stCondLst>
                                  <p:childTnLst>
                                    <p:animMotion origin="layout" path="M 3.05556E-6 -2.02312E-6 L 0.12691 0.08347 " pathEditMode="relative" rAng="0" ptsTypes="AA">
                                      <p:cBhvr>
                                        <p:cTn id="56" dur="2000" fill="hold"/>
                                        <p:tgtEl>
                                          <p:spTgt spid="14"/>
                                        </p:tgtEl>
                                        <p:attrNameLst>
                                          <p:attrName>ppt_x</p:attrName>
                                          <p:attrName>ppt_y</p:attrName>
                                        </p:attrNameLst>
                                      </p:cBhvr>
                                      <p:rCtr x="6337" y="4162"/>
                                    </p:animMotion>
                                  </p:childTnLst>
                                  <p:subTnLst>
                                    <p:set>
                                      <p:cBhvr override="childStyle">
                                        <p:cTn dur="1" fill="hold" display="0" masterRel="sameClick" afterEffect="1">
                                          <p:stCondLst>
                                            <p:cond evt="end" delay="0">
                                              <p:tn val="55"/>
                                            </p:cond>
                                          </p:stCondLst>
                                        </p:cTn>
                                        <p:tgtEl>
                                          <p:spTgt spid="14"/>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par>
                          <p:cTn id="74" fill="hold">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par>
                          <p:cTn id="78" fill="hold">
                            <p:stCondLst>
                              <p:cond delay="2500"/>
                            </p:stCondLst>
                            <p:childTnLst>
                              <p:par>
                                <p:cTn id="79" presetID="10"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par>
                          <p:cTn id="82" fill="hold">
                            <p:stCondLst>
                              <p:cond delay="3000"/>
                            </p:stCondLst>
                            <p:childTnLst>
                              <p:par>
                                <p:cTn id="83" presetID="10"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3500"/>
                            </p:stCondLst>
                            <p:childTnLst>
                              <p:par>
                                <p:cTn id="87" presetID="10"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childTnLst>
                          </p:cTn>
                        </p:par>
                        <p:par>
                          <p:cTn id="90" fill="hold">
                            <p:stCondLst>
                              <p:cond delay="4000"/>
                            </p:stCondLst>
                            <p:childTnLst>
                              <p:par>
                                <p:cTn id="91" presetID="10" presetClass="entr" presetSubtype="0" fill="hold" nodeType="after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fade">
                                      <p:cBhvr>
                                        <p:cTn id="93" dur="500"/>
                                        <p:tgtEl>
                                          <p:spTgt spid="95"/>
                                        </p:tgtEl>
                                      </p:cBhvr>
                                    </p:animEffect>
                                  </p:childTnLst>
                                </p:cTn>
                              </p:par>
                              <p:par>
                                <p:cTn id="94" presetID="10" presetClass="entr" presetSubtype="0"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childTnLst>
                          </p:cTn>
                        </p:par>
                        <p:par>
                          <p:cTn id="97" fill="hold">
                            <p:stCondLst>
                              <p:cond delay="4500"/>
                            </p:stCondLst>
                            <p:childTnLst>
                              <p:par>
                                <p:cTn id="98" presetID="42" presetClass="path" presetSubtype="0" accel="50000" decel="50000" fill="hold" nodeType="afterEffect">
                                  <p:stCondLst>
                                    <p:cond delay="0"/>
                                  </p:stCondLst>
                                  <p:childTnLst>
                                    <p:animMotion origin="layout" path="M 1.66667E-6 -4.79769E-6 L 0.13854 0.08833 " pathEditMode="relative" rAng="0" ptsTypes="AA">
                                      <p:cBhvr>
                                        <p:cTn id="99" dur="2000" fill="hold"/>
                                        <p:tgtEl>
                                          <p:spTgt spid="25"/>
                                        </p:tgtEl>
                                        <p:attrNameLst>
                                          <p:attrName>ppt_x</p:attrName>
                                          <p:attrName>ppt_y</p:attrName>
                                        </p:attrNameLst>
                                      </p:cBhvr>
                                      <p:rCtr x="6927" y="4416"/>
                                    </p:animMotion>
                                  </p:childTnLst>
                                  <p:subTnLst>
                                    <p:set>
                                      <p:cBhvr override="childStyle">
                                        <p:cTn dur="1" fill="hold" display="0" masterRel="sameClick" afterEffect="1">
                                          <p:stCondLst>
                                            <p:cond evt="end" delay="0">
                                              <p:tn val="98"/>
                                            </p:cond>
                                          </p:stCondLst>
                                        </p:cTn>
                                        <p:tgtEl>
                                          <p:spTgt spid="25"/>
                                        </p:tgtEl>
                                        <p:attrNameLst>
                                          <p:attrName>style.visibility</p:attrName>
                                        </p:attrNameLst>
                                      </p:cBhvr>
                                      <p:to>
                                        <p:strVal val="hidden"/>
                                      </p:to>
                                    </p:set>
                                  </p:subTnLst>
                                </p:cTn>
                              </p:par>
                              <p:par>
                                <p:cTn id="100" presetID="42" presetClass="path" presetSubtype="0" accel="50000" decel="50000" fill="hold" nodeType="withEffect">
                                  <p:stCondLst>
                                    <p:cond delay="0"/>
                                  </p:stCondLst>
                                  <p:childTnLst>
                                    <p:animMotion origin="layout" path="M 2.22222E-6 -2.36994E-6 L 0.1368 0.02914 " pathEditMode="relative" rAng="0" ptsTypes="AA">
                                      <p:cBhvr>
                                        <p:cTn id="101" dur="2000" fill="hold"/>
                                        <p:tgtEl>
                                          <p:spTgt spid="95"/>
                                        </p:tgtEl>
                                        <p:attrNameLst>
                                          <p:attrName>ppt_x</p:attrName>
                                          <p:attrName>ppt_y</p:attrName>
                                        </p:attrNameLst>
                                      </p:cBhvr>
                                      <p:rCtr x="6840" y="1457"/>
                                    </p:animMotion>
                                  </p:childTnLst>
                                  <p:subTnLst>
                                    <p:set>
                                      <p:cBhvr override="childStyle">
                                        <p:cTn dur="1" fill="hold" display="0" masterRel="sameClick" afterEffect="1">
                                          <p:stCondLst>
                                            <p:cond evt="end" delay="0">
                                              <p:tn val="100"/>
                                            </p:cond>
                                          </p:stCondLst>
                                        </p:cTn>
                                        <p:tgtEl>
                                          <p:spTgt spid="95"/>
                                        </p:tgtEl>
                                        <p:attrNameLst>
                                          <p:attrName>style.visibility</p:attrName>
                                        </p:attrNameLst>
                                      </p:cBhvr>
                                      <p:to>
                                        <p:strVal val="hidden"/>
                                      </p:to>
                                    </p:set>
                                  </p:sub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childTnLst>
                          </p:cTn>
                        </p:par>
                        <p:par>
                          <p:cTn id="111" fill="hold">
                            <p:stCondLst>
                              <p:cond delay="1000"/>
                            </p:stCondLst>
                            <p:childTnLst>
                              <p:par>
                                <p:cTn id="112" presetID="10" presetClass="entr" presetSubtype="0" fill="hold" grpId="0" nodeType="after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par>
                          <p:cTn id="115" fill="hold">
                            <p:stCondLst>
                              <p:cond delay="1500"/>
                            </p:stCondLst>
                            <p:childTnLst>
                              <p:par>
                                <p:cTn id="116" presetID="10" presetClass="entr" presetSubtype="0" fill="hold" grpId="0" nodeType="after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500"/>
                                        <p:tgtEl>
                                          <p:spTgt spid="44"/>
                                        </p:tgtEl>
                                      </p:cBhvr>
                                    </p:animEffect>
                                  </p:childTnLst>
                                </p:cTn>
                              </p:par>
                            </p:childTnLst>
                          </p:cTn>
                        </p:par>
                        <p:par>
                          <p:cTn id="119" fill="hold">
                            <p:stCondLst>
                              <p:cond delay="2000"/>
                            </p:stCondLst>
                            <p:childTnLst>
                              <p:par>
                                <p:cTn id="120" presetID="10" presetClass="entr" presetSubtype="0" fill="hold" grpId="0" nodeType="after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fade">
                                      <p:cBhvr>
                                        <p:cTn id="122" dur="500"/>
                                        <p:tgtEl>
                                          <p:spTgt spid="45"/>
                                        </p:tgtEl>
                                      </p:cBhvr>
                                    </p:animEffect>
                                  </p:childTnLst>
                                </p:cTn>
                              </p:par>
                            </p:childTnLst>
                          </p:cTn>
                        </p:par>
                        <p:par>
                          <p:cTn id="123" fill="hold">
                            <p:stCondLst>
                              <p:cond delay="2500"/>
                            </p:stCondLst>
                            <p:childTnLst>
                              <p:par>
                                <p:cTn id="124" presetID="10"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500"/>
                                        <p:tgtEl>
                                          <p:spTgt spid="46"/>
                                        </p:tgtEl>
                                      </p:cBhvr>
                                    </p:animEffect>
                                  </p:childTnLst>
                                </p:cTn>
                              </p:par>
                            </p:childTnLst>
                          </p:cTn>
                        </p:par>
                        <p:par>
                          <p:cTn id="127" fill="hold">
                            <p:stCondLst>
                              <p:cond delay="3000"/>
                            </p:stCondLst>
                            <p:childTnLst>
                              <p:par>
                                <p:cTn id="128" presetID="10" presetClass="entr" presetSubtype="0" fill="hold" grpId="0" nodeType="after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fade">
                                      <p:cBhvr>
                                        <p:cTn id="130" dur="500"/>
                                        <p:tgtEl>
                                          <p:spTgt spid="47"/>
                                        </p:tgtEl>
                                      </p:cBhvr>
                                    </p:animEffect>
                                  </p:childTnLst>
                                </p:cTn>
                              </p:par>
                            </p:childTnLst>
                          </p:cTn>
                        </p:par>
                        <p:par>
                          <p:cTn id="131" fill="hold">
                            <p:stCondLst>
                              <p:cond delay="3500"/>
                            </p:stCondLst>
                            <p:childTnLst>
                              <p:par>
                                <p:cTn id="132" presetID="10" presetClass="entr" presetSubtype="0" fill="hold" grpId="0" nodeType="afterEffect">
                                  <p:stCondLst>
                                    <p:cond delay="0"/>
                                  </p:stCondLst>
                                  <p:childTnLst>
                                    <p:set>
                                      <p:cBhvr>
                                        <p:cTn id="133" dur="1" fill="hold">
                                          <p:stCondLst>
                                            <p:cond delay="0"/>
                                          </p:stCondLst>
                                        </p:cTn>
                                        <p:tgtEl>
                                          <p:spTgt spid="48"/>
                                        </p:tgtEl>
                                        <p:attrNameLst>
                                          <p:attrName>style.visibility</p:attrName>
                                        </p:attrNameLst>
                                      </p:cBhvr>
                                      <p:to>
                                        <p:strVal val="visible"/>
                                      </p:to>
                                    </p:set>
                                    <p:animEffect transition="in" filter="fade">
                                      <p:cBhvr>
                                        <p:cTn id="134" dur="500"/>
                                        <p:tgtEl>
                                          <p:spTgt spid="48"/>
                                        </p:tgtEl>
                                      </p:cBhvr>
                                    </p:animEffect>
                                  </p:childTnLst>
                                </p:cTn>
                              </p:par>
                            </p:childTnLst>
                          </p:cTn>
                        </p:par>
                        <p:par>
                          <p:cTn id="135" fill="hold">
                            <p:stCondLst>
                              <p:cond delay="4000"/>
                            </p:stCondLst>
                            <p:childTnLst>
                              <p:par>
                                <p:cTn id="136" presetID="10" presetClass="entr" presetSubtype="0" fill="hold" nodeType="after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fade">
                                      <p:cBhvr>
                                        <p:cTn id="138" dur="500"/>
                                        <p:tgtEl>
                                          <p:spTgt spid="71"/>
                                        </p:tgtEl>
                                      </p:cBhvr>
                                    </p:animEffect>
                                  </p:childTnLst>
                                </p:cTn>
                              </p:par>
                            </p:childTnLst>
                          </p:cTn>
                        </p:par>
                        <p:par>
                          <p:cTn id="139" fill="hold">
                            <p:stCondLst>
                              <p:cond delay="4500"/>
                            </p:stCondLst>
                            <p:childTnLst>
                              <p:par>
                                <p:cTn id="140" presetID="10" presetClass="entr" presetSubtype="0" fill="hold" nodeType="after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fade">
                                      <p:cBhvr>
                                        <p:cTn id="142" dur="500"/>
                                        <p:tgtEl>
                                          <p:spTgt spid="21"/>
                                        </p:tgtEl>
                                      </p:cBhvr>
                                    </p:animEffect>
                                  </p:childTnLst>
                                </p:cTn>
                              </p:par>
                              <p:par>
                                <p:cTn id="143" presetID="10" presetClass="entr" presetSubtype="0" fill="hold" nodeType="withEffect">
                                  <p:stCondLst>
                                    <p:cond delay="0"/>
                                  </p:stCondLst>
                                  <p:childTnLst>
                                    <p:set>
                                      <p:cBhvr>
                                        <p:cTn id="144" dur="1" fill="hold">
                                          <p:stCondLst>
                                            <p:cond delay="0"/>
                                          </p:stCondLst>
                                        </p:cTn>
                                        <p:tgtEl>
                                          <p:spTgt spid="107"/>
                                        </p:tgtEl>
                                        <p:attrNameLst>
                                          <p:attrName>style.visibility</p:attrName>
                                        </p:attrNameLst>
                                      </p:cBhvr>
                                      <p:to>
                                        <p:strVal val="visible"/>
                                      </p:to>
                                    </p:set>
                                    <p:animEffect transition="in" filter="fade">
                                      <p:cBhvr>
                                        <p:cTn id="145" dur="500"/>
                                        <p:tgtEl>
                                          <p:spTgt spid="107"/>
                                        </p:tgtEl>
                                      </p:cBhvr>
                                    </p:animEffect>
                                  </p:childTnLst>
                                </p:cTn>
                              </p:par>
                            </p:childTnLst>
                          </p:cTn>
                        </p:par>
                        <p:par>
                          <p:cTn id="146" fill="hold">
                            <p:stCondLst>
                              <p:cond delay="5000"/>
                            </p:stCondLst>
                            <p:childTnLst>
                              <p:par>
                                <p:cTn id="147" presetID="42" presetClass="path" presetSubtype="0" accel="50000" decel="50000" fill="hold" nodeType="afterEffect">
                                  <p:stCondLst>
                                    <p:cond delay="0"/>
                                  </p:stCondLst>
                                  <p:childTnLst>
                                    <p:animMotion origin="layout" path="M -8.33333E-7 -3.69942E-6 L 0.00156 0.14428 " pathEditMode="relative" rAng="0" ptsTypes="AA">
                                      <p:cBhvr>
                                        <p:cTn id="148" dur="2000" fill="hold"/>
                                        <p:tgtEl>
                                          <p:spTgt spid="21"/>
                                        </p:tgtEl>
                                        <p:attrNameLst>
                                          <p:attrName>ppt_x</p:attrName>
                                          <p:attrName>ppt_y</p:attrName>
                                        </p:attrNameLst>
                                      </p:cBhvr>
                                      <p:rCtr x="69" y="7214"/>
                                    </p:animMotion>
                                  </p:childTnLst>
                                  <p:subTnLst>
                                    <p:set>
                                      <p:cBhvr override="childStyle">
                                        <p:cTn dur="1" fill="hold" display="0" masterRel="sameClick" afterEffect="1">
                                          <p:stCondLst>
                                            <p:cond evt="end" delay="0">
                                              <p:tn val="147"/>
                                            </p:cond>
                                          </p:stCondLst>
                                        </p:cTn>
                                        <p:tgtEl>
                                          <p:spTgt spid="21"/>
                                        </p:tgtEl>
                                        <p:attrNameLst>
                                          <p:attrName>style.visibility</p:attrName>
                                        </p:attrNameLst>
                                      </p:cBhvr>
                                      <p:to>
                                        <p:strVal val="hidden"/>
                                      </p:to>
                                    </p:set>
                                  </p:subTnLst>
                                </p:cTn>
                              </p:par>
                              <p:par>
                                <p:cTn id="149" presetID="42" presetClass="path" presetSubtype="0" accel="50000" decel="50000" fill="hold" nodeType="withEffect">
                                  <p:stCondLst>
                                    <p:cond delay="0"/>
                                  </p:stCondLst>
                                  <p:childTnLst>
                                    <p:animMotion origin="layout" path="M 2.22222E-6 -2.36994E-6 L 0.1368 0.02914 " pathEditMode="relative" rAng="0" ptsTypes="AA">
                                      <p:cBhvr>
                                        <p:cTn id="150" dur="1900" fill="hold"/>
                                        <p:tgtEl>
                                          <p:spTgt spid="107"/>
                                        </p:tgtEl>
                                        <p:attrNameLst>
                                          <p:attrName>ppt_x</p:attrName>
                                          <p:attrName>ppt_y</p:attrName>
                                        </p:attrNameLst>
                                      </p:cBhvr>
                                      <p:rCtr x="6840" y="1457"/>
                                    </p:animMotion>
                                  </p:childTnLst>
                                  <p:subTnLst>
                                    <p:set>
                                      <p:cBhvr override="childStyle">
                                        <p:cTn dur="1" fill="hold" display="0" masterRel="sameClick" afterEffect="1">
                                          <p:stCondLst>
                                            <p:cond evt="end" delay="0">
                                              <p:tn val="149"/>
                                            </p:cond>
                                          </p:stCondLst>
                                        </p:cTn>
                                        <p:tgtEl>
                                          <p:spTgt spid="107"/>
                                        </p:tgtEl>
                                        <p:attrNameLst>
                                          <p:attrName>style.visibility</p:attrName>
                                        </p:attrNameLst>
                                      </p:cBhvr>
                                      <p:to>
                                        <p:strVal val="hidden"/>
                                      </p:to>
                                    </p:set>
                                  </p:sub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49"/>
                                        </p:tgtEl>
                                        <p:attrNameLst>
                                          <p:attrName>style.visibility</p:attrName>
                                        </p:attrNameLst>
                                      </p:cBhvr>
                                      <p:to>
                                        <p:strVal val="visible"/>
                                      </p:to>
                                    </p:set>
                                    <p:animEffect transition="in" filter="fade">
                                      <p:cBhvr>
                                        <p:cTn id="155" dur="500"/>
                                        <p:tgtEl>
                                          <p:spTgt spid="49"/>
                                        </p:tgtEl>
                                      </p:cBhvr>
                                    </p:animEffect>
                                  </p:childTnLst>
                                </p:cTn>
                              </p:par>
                            </p:childTnLst>
                          </p:cTn>
                        </p:par>
                        <p:par>
                          <p:cTn id="156" fill="hold">
                            <p:stCondLst>
                              <p:cond delay="500"/>
                            </p:stCondLst>
                            <p:childTnLst>
                              <p:par>
                                <p:cTn id="157" presetID="10" presetClass="entr" presetSubtype="0" fill="hold" grpId="0" nodeType="afterEffect">
                                  <p:stCondLst>
                                    <p:cond delay="0"/>
                                  </p:stCondLst>
                                  <p:childTnLst>
                                    <p:set>
                                      <p:cBhvr>
                                        <p:cTn id="158" dur="1" fill="hold">
                                          <p:stCondLst>
                                            <p:cond delay="0"/>
                                          </p:stCondLst>
                                        </p:cTn>
                                        <p:tgtEl>
                                          <p:spTgt spid="50"/>
                                        </p:tgtEl>
                                        <p:attrNameLst>
                                          <p:attrName>style.visibility</p:attrName>
                                        </p:attrNameLst>
                                      </p:cBhvr>
                                      <p:to>
                                        <p:strVal val="visible"/>
                                      </p:to>
                                    </p:set>
                                    <p:animEffect transition="in" filter="fade">
                                      <p:cBhvr>
                                        <p:cTn id="159" dur="500"/>
                                        <p:tgtEl>
                                          <p:spTgt spid="50"/>
                                        </p:tgtEl>
                                      </p:cBhvr>
                                    </p:animEffect>
                                  </p:childTnLst>
                                </p:cTn>
                              </p:par>
                            </p:childTnLst>
                          </p:cTn>
                        </p:par>
                        <p:par>
                          <p:cTn id="160" fill="hold">
                            <p:stCondLst>
                              <p:cond delay="1000"/>
                            </p:stCondLst>
                            <p:childTnLst>
                              <p:par>
                                <p:cTn id="161" presetID="10" presetClass="entr" presetSubtype="0" fill="hold" grpId="0" nodeType="after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fade">
                                      <p:cBhvr>
                                        <p:cTn id="163" dur="500"/>
                                        <p:tgtEl>
                                          <p:spTgt spid="51"/>
                                        </p:tgtEl>
                                      </p:cBhvr>
                                    </p:animEffect>
                                  </p:childTnLst>
                                </p:cTn>
                              </p:par>
                            </p:childTnLst>
                          </p:cTn>
                        </p:par>
                        <p:par>
                          <p:cTn id="164" fill="hold">
                            <p:stCondLst>
                              <p:cond delay="1500"/>
                            </p:stCondLst>
                            <p:childTnLst>
                              <p:par>
                                <p:cTn id="165" presetID="10" presetClass="entr" presetSubtype="0" fill="hold" grpId="0" nodeType="after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500"/>
                                        <p:tgtEl>
                                          <p:spTgt spid="52"/>
                                        </p:tgtEl>
                                      </p:cBhvr>
                                    </p:animEffect>
                                  </p:childTnLst>
                                </p:cTn>
                              </p:par>
                            </p:childTnLst>
                          </p:cTn>
                        </p:par>
                        <p:par>
                          <p:cTn id="168" fill="hold">
                            <p:stCondLst>
                              <p:cond delay="2000"/>
                            </p:stCondLst>
                            <p:childTnLst>
                              <p:par>
                                <p:cTn id="169" presetID="10" presetClass="entr" presetSubtype="0" fill="hold" grpId="0" nodeType="afterEffect">
                                  <p:stCondLst>
                                    <p:cond delay="0"/>
                                  </p:stCondLst>
                                  <p:childTnLst>
                                    <p:set>
                                      <p:cBhvr>
                                        <p:cTn id="170" dur="1" fill="hold">
                                          <p:stCondLst>
                                            <p:cond delay="0"/>
                                          </p:stCondLst>
                                        </p:cTn>
                                        <p:tgtEl>
                                          <p:spTgt spid="53"/>
                                        </p:tgtEl>
                                        <p:attrNameLst>
                                          <p:attrName>style.visibility</p:attrName>
                                        </p:attrNameLst>
                                      </p:cBhvr>
                                      <p:to>
                                        <p:strVal val="visible"/>
                                      </p:to>
                                    </p:set>
                                    <p:animEffect transition="in" filter="fade">
                                      <p:cBhvr>
                                        <p:cTn id="171" dur="500"/>
                                        <p:tgtEl>
                                          <p:spTgt spid="53"/>
                                        </p:tgtEl>
                                      </p:cBhvr>
                                    </p:animEffect>
                                  </p:childTnLst>
                                </p:cTn>
                              </p:par>
                            </p:childTnLst>
                          </p:cTn>
                        </p:par>
                        <p:par>
                          <p:cTn id="172" fill="hold">
                            <p:stCondLst>
                              <p:cond delay="2500"/>
                            </p:stCondLst>
                            <p:childTnLst>
                              <p:par>
                                <p:cTn id="173" presetID="10" presetClass="entr" presetSubtype="0" fill="hold" grpId="0" nodeType="afterEffect">
                                  <p:stCondLst>
                                    <p:cond delay="0"/>
                                  </p:stCondLst>
                                  <p:childTnLst>
                                    <p:set>
                                      <p:cBhvr>
                                        <p:cTn id="174" dur="1" fill="hold">
                                          <p:stCondLst>
                                            <p:cond delay="0"/>
                                          </p:stCondLst>
                                        </p:cTn>
                                        <p:tgtEl>
                                          <p:spTgt spid="54"/>
                                        </p:tgtEl>
                                        <p:attrNameLst>
                                          <p:attrName>style.visibility</p:attrName>
                                        </p:attrNameLst>
                                      </p:cBhvr>
                                      <p:to>
                                        <p:strVal val="visible"/>
                                      </p:to>
                                    </p:set>
                                    <p:animEffect transition="in" filter="fade">
                                      <p:cBhvr>
                                        <p:cTn id="175" dur="500"/>
                                        <p:tgtEl>
                                          <p:spTgt spid="54"/>
                                        </p:tgtEl>
                                      </p:cBhvr>
                                    </p:animEffect>
                                  </p:childTnLst>
                                </p:cTn>
                              </p:par>
                            </p:childTnLst>
                          </p:cTn>
                        </p:par>
                        <p:par>
                          <p:cTn id="176" fill="hold">
                            <p:stCondLst>
                              <p:cond delay="3000"/>
                            </p:stCondLst>
                            <p:childTnLst>
                              <p:par>
                                <p:cTn id="177" presetID="10" presetClass="entr" presetSubtype="0" fill="hold" grpId="0" nodeType="afterEffect">
                                  <p:stCondLst>
                                    <p:cond delay="0"/>
                                  </p:stCondLst>
                                  <p:childTnLst>
                                    <p:set>
                                      <p:cBhvr>
                                        <p:cTn id="178" dur="1" fill="hold">
                                          <p:stCondLst>
                                            <p:cond delay="0"/>
                                          </p:stCondLst>
                                        </p:cTn>
                                        <p:tgtEl>
                                          <p:spTgt spid="55"/>
                                        </p:tgtEl>
                                        <p:attrNameLst>
                                          <p:attrName>style.visibility</p:attrName>
                                        </p:attrNameLst>
                                      </p:cBhvr>
                                      <p:to>
                                        <p:strVal val="visible"/>
                                      </p:to>
                                    </p:set>
                                    <p:animEffect transition="in" filter="fade">
                                      <p:cBhvr>
                                        <p:cTn id="179" dur="500"/>
                                        <p:tgtEl>
                                          <p:spTgt spid="55"/>
                                        </p:tgtEl>
                                      </p:cBhvr>
                                    </p:animEffect>
                                  </p:childTnLst>
                                </p:cTn>
                              </p:par>
                            </p:childTnLst>
                          </p:cTn>
                        </p:par>
                        <p:par>
                          <p:cTn id="180" fill="hold">
                            <p:stCondLst>
                              <p:cond delay="3500"/>
                            </p:stCondLst>
                            <p:childTnLst>
                              <p:par>
                                <p:cTn id="181" presetID="10" presetClass="entr" presetSubtype="0" fill="hold" grpId="0" nodeType="afterEffect">
                                  <p:stCondLst>
                                    <p:cond delay="0"/>
                                  </p:stCondLst>
                                  <p:childTnLst>
                                    <p:set>
                                      <p:cBhvr>
                                        <p:cTn id="182" dur="1" fill="hold">
                                          <p:stCondLst>
                                            <p:cond delay="0"/>
                                          </p:stCondLst>
                                        </p:cTn>
                                        <p:tgtEl>
                                          <p:spTgt spid="56"/>
                                        </p:tgtEl>
                                        <p:attrNameLst>
                                          <p:attrName>style.visibility</p:attrName>
                                        </p:attrNameLst>
                                      </p:cBhvr>
                                      <p:to>
                                        <p:strVal val="visible"/>
                                      </p:to>
                                    </p:set>
                                    <p:animEffect transition="in" filter="fade">
                                      <p:cBhvr>
                                        <p:cTn id="183" dur="500"/>
                                        <p:tgtEl>
                                          <p:spTgt spid="56"/>
                                        </p:tgtEl>
                                      </p:cBhvr>
                                    </p:animEffect>
                                  </p:childTnLst>
                                </p:cTn>
                              </p:par>
                            </p:childTnLst>
                          </p:cTn>
                        </p:par>
                        <p:par>
                          <p:cTn id="184" fill="hold">
                            <p:stCondLst>
                              <p:cond delay="4000"/>
                            </p:stCondLst>
                            <p:childTnLst>
                              <p:par>
                                <p:cTn id="185" presetID="10" presetClass="entr" presetSubtype="0" fill="hold" nodeType="afterEffect">
                                  <p:stCondLst>
                                    <p:cond delay="0"/>
                                  </p:stCondLst>
                                  <p:childTnLst>
                                    <p:set>
                                      <p:cBhvr>
                                        <p:cTn id="186" dur="1" fill="hold">
                                          <p:stCondLst>
                                            <p:cond delay="0"/>
                                          </p:stCondLst>
                                        </p:cTn>
                                        <p:tgtEl>
                                          <p:spTgt spid="113"/>
                                        </p:tgtEl>
                                        <p:attrNameLst>
                                          <p:attrName>style.visibility</p:attrName>
                                        </p:attrNameLst>
                                      </p:cBhvr>
                                      <p:to>
                                        <p:strVal val="visible"/>
                                      </p:to>
                                    </p:set>
                                    <p:animEffect transition="in" filter="fade">
                                      <p:cBhvr>
                                        <p:cTn id="187" dur="500"/>
                                        <p:tgtEl>
                                          <p:spTgt spid="113"/>
                                        </p:tgtEl>
                                      </p:cBhvr>
                                    </p:animEffect>
                                  </p:childTnLst>
                                </p:cTn>
                              </p:par>
                              <p:par>
                                <p:cTn id="188" presetID="10" presetClass="entr" presetSubtype="0" fill="hold" nodeType="withEffect">
                                  <p:stCondLst>
                                    <p:cond delay="0"/>
                                  </p:stCondLst>
                                  <p:childTnLst>
                                    <p:set>
                                      <p:cBhvr>
                                        <p:cTn id="189" dur="1" fill="hold">
                                          <p:stCondLst>
                                            <p:cond delay="0"/>
                                          </p:stCondLst>
                                        </p:cTn>
                                        <p:tgtEl>
                                          <p:spTgt spid="93"/>
                                        </p:tgtEl>
                                        <p:attrNameLst>
                                          <p:attrName>style.visibility</p:attrName>
                                        </p:attrNameLst>
                                      </p:cBhvr>
                                      <p:to>
                                        <p:strVal val="visible"/>
                                      </p:to>
                                    </p:set>
                                    <p:animEffect transition="in" filter="fade">
                                      <p:cBhvr>
                                        <p:cTn id="190" dur="500"/>
                                        <p:tgtEl>
                                          <p:spTgt spid="93"/>
                                        </p:tgtEl>
                                      </p:cBhvr>
                                    </p:animEffect>
                                  </p:childTnLst>
                                </p:cTn>
                              </p:par>
                            </p:childTnLst>
                          </p:cTn>
                        </p:par>
                        <p:par>
                          <p:cTn id="191" fill="hold">
                            <p:stCondLst>
                              <p:cond delay="4500"/>
                            </p:stCondLst>
                            <p:childTnLst>
                              <p:par>
                                <p:cTn id="192" presetID="42" presetClass="path" presetSubtype="0" accel="50000" decel="50000" fill="hold" nodeType="afterEffect">
                                  <p:stCondLst>
                                    <p:cond delay="0"/>
                                  </p:stCondLst>
                                  <p:childTnLst>
                                    <p:animMotion origin="layout" path="M -8.33333E-7 -3.69942E-6 L 0.00156 0.14428 " pathEditMode="relative" rAng="0" ptsTypes="AA">
                                      <p:cBhvr>
                                        <p:cTn id="193" dur="2000" fill="hold"/>
                                        <p:tgtEl>
                                          <p:spTgt spid="113"/>
                                        </p:tgtEl>
                                        <p:attrNameLst>
                                          <p:attrName>ppt_x</p:attrName>
                                          <p:attrName>ppt_y</p:attrName>
                                        </p:attrNameLst>
                                      </p:cBhvr>
                                      <p:rCtr x="69" y="7214"/>
                                    </p:animMotion>
                                  </p:childTnLst>
                                  <p:subTnLst>
                                    <p:set>
                                      <p:cBhvr override="childStyle">
                                        <p:cTn dur="1" fill="hold" display="0" masterRel="sameClick" afterEffect="1">
                                          <p:stCondLst>
                                            <p:cond evt="end" delay="0">
                                              <p:tn val="192"/>
                                            </p:cond>
                                          </p:stCondLst>
                                        </p:cTn>
                                        <p:tgtEl>
                                          <p:spTgt spid="113"/>
                                        </p:tgtEl>
                                        <p:attrNameLst>
                                          <p:attrName>style.visibility</p:attrName>
                                        </p:attrNameLst>
                                      </p:cBhvr>
                                      <p:to>
                                        <p:strVal val="hidden"/>
                                      </p:to>
                                    </p:set>
                                  </p:subTnLst>
                                </p:cTn>
                              </p:par>
                              <p:par>
                                <p:cTn id="194" presetID="42" presetClass="path" presetSubtype="0" accel="50000" decel="50000" fill="hold" nodeType="withEffect">
                                  <p:stCondLst>
                                    <p:cond delay="0"/>
                                  </p:stCondLst>
                                  <p:childTnLst>
                                    <p:animMotion origin="layout" path="M 5E-6 3.23699E-6 L 0.13021 0.08 " pathEditMode="relative" rAng="0" ptsTypes="AA">
                                      <p:cBhvr>
                                        <p:cTn id="195" dur="2000" fill="hold"/>
                                        <p:tgtEl>
                                          <p:spTgt spid="93"/>
                                        </p:tgtEl>
                                        <p:attrNameLst>
                                          <p:attrName>ppt_x</p:attrName>
                                          <p:attrName>ppt_y</p:attrName>
                                        </p:attrNameLst>
                                      </p:cBhvr>
                                      <p:rCtr x="6510" y="4000"/>
                                    </p:animMotion>
                                  </p:childTnLst>
                                  <p:subTnLst>
                                    <p:set>
                                      <p:cBhvr override="childStyle">
                                        <p:cTn dur="1" fill="hold" display="0" masterRel="sameClick" afterEffect="1">
                                          <p:stCondLst>
                                            <p:cond evt="end" delay="0">
                                              <p:tn val="194"/>
                                            </p:cond>
                                          </p:stCondLst>
                                        </p:cTn>
                                        <p:tgtEl>
                                          <p:spTgt spid="9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 y="2205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2"/>
          <p:cNvGrpSpPr>
            <a:grpSpLocks/>
          </p:cNvGrpSpPr>
          <p:nvPr/>
        </p:nvGrpSpPr>
        <p:grpSpPr bwMode="auto">
          <a:xfrm>
            <a:off x="417307" y="1470961"/>
            <a:ext cx="8304470" cy="4968390"/>
            <a:chOff x="187" y="4714"/>
            <a:chExt cx="12623" cy="7050"/>
          </a:xfrm>
        </p:grpSpPr>
        <p:pic>
          <p:nvPicPr>
            <p:cNvPr id="1027" name="Picture 3" descr="image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 y="4714"/>
              <a:ext cx="12623" cy="70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
            <p:cNvGrpSpPr>
              <a:grpSpLocks/>
            </p:cNvGrpSpPr>
            <p:nvPr/>
          </p:nvGrpSpPr>
          <p:grpSpPr bwMode="auto">
            <a:xfrm>
              <a:off x="7455" y="6585"/>
              <a:ext cx="4114" cy="4008"/>
              <a:chOff x="7455" y="6585"/>
              <a:chExt cx="4114" cy="4008"/>
            </a:xfrm>
          </p:grpSpPr>
          <p:pic>
            <p:nvPicPr>
              <p:cNvPr id="1029" name="Straight Connector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0" y="6585"/>
                <a:ext cx="90" cy="3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ser 3 Conn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9" y="9017"/>
                <a:ext cx="1230" cy="870"/>
              </a:xfrm>
              <a:prstGeom prst="rect">
                <a:avLst/>
              </a:prstGeom>
              <a:noFill/>
              <a:extLst>
                <a:ext uri="{909E8E84-426E-40DD-AFC4-6F175D3DCCD1}">
                  <a14:hiddenFill xmlns:a14="http://schemas.microsoft.com/office/drawing/2010/main">
                    <a:solidFill>
                      <a:srgbClr val="FFFFFF"/>
                    </a:solidFill>
                  </a14:hiddenFill>
                </a:ext>
              </a:extLst>
            </p:spPr>
          </p:pic>
          <p:pic>
            <p:nvPicPr>
              <p:cNvPr id="1031" name="Straight Connector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 y="6618"/>
                <a:ext cx="90" cy="39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ser 2 Conn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5" y="9050"/>
                <a:ext cx="1230" cy="87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 name="TextBox 6"/>
          <p:cNvSpPr txBox="1"/>
          <p:nvPr/>
        </p:nvSpPr>
        <p:spPr>
          <a:xfrm>
            <a:off x="152398" y="304800"/>
            <a:ext cx="8989144" cy="954107"/>
          </a:xfrm>
          <a:prstGeom prst="rect">
            <a:avLst/>
          </a:prstGeom>
          <a:noFill/>
        </p:spPr>
        <p:txBody>
          <a:bodyPr wrap="square" rtlCol="0">
            <a:spAutoFit/>
          </a:bodyPr>
          <a:lstStyle/>
          <a:p>
            <a:r>
              <a:rPr lang="en-US" sz="2800" b="1" dirty="0" smtClean="0"/>
              <a:t>An Example of throughput reduction with number of users…..</a:t>
            </a:r>
            <a:endParaRPr lang="en-US" sz="2800" b="1" dirty="0"/>
          </a:p>
        </p:txBody>
      </p:sp>
    </p:spTree>
    <p:extLst>
      <p:ext uri="{BB962C8B-B14F-4D97-AF65-F5344CB8AC3E}">
        <p14:creationId xmlns:p14="http://schemas.microsoft.com/office/powerpoint/2010/main" val="23987397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533400"/>
            <a:ext cx="8229600" cy="1143000"/>
          </a:xfrm>
        </p:spPr>
        <p:txBody>
          <a:bodyPr>
            <a:normAutofit/>
          </a:bodyPr>
          <a:lstStyle/>
          <a:p>
            <a:r>
              <a:rPr lang="en-US" b="1" dirty="0" smtClean="0"/>
              <a:t>HSDPA DL speed 14.4Mbps  ?</a:t>
            </a: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516452" y="2157101"/>
                <a:ext cx="8475148" cy="630044"/>
              </a:xfrm>
              <a:prstGeom prst="rect">
                <a:avLst/>
              </a:prstGeom>
              <a:noFill/>
            </p:spPr>
            <p:txBody>
              <a:bodyPr wrap="square" rtlCol="0">
                <a:spAutoFit/>
              </a:bodyPr>
              <a:lstStyle/>
              <a:p>
                <a14:m>
                  <m:oMath xmlns:m="http://schemas.openxmlformats.org/officeDocument/2006/math">
                    <m:r>
                      <a:rPr lang="en-US" sz="2400" b="0" i="1" smtClean="0">
                        <a:latin typeface="Cambria Math"/>
                      </a:rPr>
                      <m:t>𝐷𝑎𝑡𝑎</m:t>
                    </m:r>
                    <m:r>
                      <a:rPr lang="en-US" sz="2400" b="0" i="1" smtClean="0">
                        <a:latin typeface="Cambria Math"/>
                      </a:rPr>
                      <m:t> </m:t>
                    </m:r>
                    <m:r>
                      <a:rPr lang="en-US" sz="2400" b="0" i="1" smtClean="0">
                        <a:latin typeface="Cambria Math"/>
                      </a:rPr>
                      <m:t>𝑅𝑎𝑡𝑒</m:t>
                    </m:r>
                    <m:r>
                      <a:rPr lang="en-US" sz="2400" b="0" i="1" smtClean="0">
                        <a:latin typeface="Cambria Math"/>
                      </a:rPr>
                      <m:t> </m:t>
                    </m:r>
                    <m:r>
                      <a:rPr lang="en-US" sz="2400" b="0" i="1" smtClean="0">
                        <a:latin typeface="Cambria Math"/>
                      </a:rPr>
                      <m:t>𝑝𝑒𝑟</m:t>
                    </m:r>
                    <m:r>
                      <a:rPr lang="en-US" sz="2400" b="0" i="1" smtClean="0">
                        <a:latin typeface="Cambria Math"/>
                      </a:rPr>
                      <m:t> </m:t>
                    </m:r>
                    <m:r>
                      <a:rPr lang="en-US" sz="2400" b="1" i="1" smtClean="0">
                        <a:latin typeface="Cambria Math"/>
                      </a:rPr>
                      <m:t>𝑯𝑺</m:t>
                    </m:r>
                    <m:r>
                      <a:rPr lang="en-US" sz="2400" b="1" i="1" smtClean="0">
                        <a:latin typeface="Cambria Math"/>
                      </a:rPr>
                      <m:t>−</m:t>
                    </m:r>
                    <m:r>
                      <a:rPr lang="en-US" sz="2400" b="1" i="1" smtClean="0">
                        <a:latin typeface="Cambria Math"/>
                      </a:rPr>
                      <m:t>𝑷𝑫𝑺𝑪𝑯</m:t>
                    </m:r>
                    <m:r>
                      <a:rPr lang="en-US" sz="2400" b="1" i="1" smtClean="0">
                        <a:latin typeface="Cambria Math"/>
                      </a:rPr>
                      <m:t> </m:t>
                    </m:r>
                    <m:r>
                      <a:rPr lang="en-US" sz="2400" b="0" i="1" smtClean="0">
                        <a:latin typeface="Cambria Math"/>
                      </a:rPr>
                      <m:t>𝑐𝑜𝑑𝑒</m:t>
                    </m:r>
                    <m:r>
                      <a:rPr lang="en-US" sz="2400" b="0" i="1" smtClean="0">
                        <a:latin typeface="Cambria Math"/>
                      </a:rPr>
                      <m:t>= </m:t>
                    </m:r>
                    <m:f>
                      <m:fPr>
                        <m:ctrlPr>
                          <a:rPr lang="en-US" sz="2400" b="0" i="1" smtClean="0">
                            <a:latin typeface="Cambria Math"/>
                          </a:rPr>
                        </m:ctrlPr>
                      </m:fPr>
                      <m:num>
                        <m:r>
                          <a:rPr lang="en-US" sz="2400" b="0" i="1" smtClean="0">
                            <a:latin typeface="Cambria Math"/>
                          </a:rPr>
                          <m:t>𝐶h𝑖𝑝</m:t>
                        </m:r>
                        <m:r>
                          <a:rPr lang="en-US" sz="2400" b="0" i="1" smtClean="0">
                            <a:latin typeface="Cambria Math"/>
                          </a:rPr>
                          <m:t> </m:t>
                        </m:r>
                        <m:r>
                          <a:rPr lang="en-US" sz="2400" b="0" i="1" smtClean="0">
                            <a:latin typeface="Cambria Math"/>
                          </a:rPr>
                          <m:t>𝑅𝑎𝑡𝑒</m:t>
                        </m:r>
                        <m:r>
                          <a:rPr lang="en-US" sz="2400" b="0" i="1" smtClean="0">
                            <a:latin typeface="Cambria Math"/>
                          </a:rPr>
                          <m:t> </m:t>
                        </m:r>
                      </m:num>
                      <m:den>
                        <m:r>
                          <a:rPr lang="en-US" sz="2400" b="0" i="1" smtClean="0">
                            <a:latin typeface="Cambria Math"/>
                          </a:rPr>
                          <m:t>𝑆𝐹</m:t>
                        </m:r>
                      </m:den>
                    </m:f>
                    <m:r>
                      <a:rPr lang="en-US" sz="2400" b="0" i="1" smtClean="0">
                        <a:latin typeface="Cambria Math"/>
                      </a:rPr>
                      <m:t> = </m:t>
                    </m:r>
                    <m:f>
                      <m:fPr>
                        <m:ctrlPr>
                          <a:rPr lang="en-US" sz="2400" b="0" i="1" smtClean="0">
                            <a:latin typeface="Cambria Math"/>
                          </a:rPr>
                        </m:ctrlPr>
                      </m:fPr>
                      <m:num>
                        <m:r>
                          <a:rPr lang="en-US" sz="2400" b="0" i="1" smtClean="0">
                            <a:latin typeface="Cambria Math"/>
                          </a:rPr>
                          <m:t>3.84 </m:t>
                        </m:r>
                        <m:r>
                          <a:rPr lang="en-US" sz="2400" b="0" i="1" smtClean="0">
                            <a:latin typeface="Cambria Math"/>
                          </a:rPr>
                          <m:t>𝑀𝑐𝑝𝑠</m:t>
                        </m:r>
                      </m:num>
                      <m:den>
                        <m:r>
                          <a:rPr lang="en-US" sz="2400" b="0" i="1" smtClean="0">
                            <a:latin typeface="Cambria Math"/>
                          </a:rPr>
                          <m:t>16</m:t>
                        </m:r>
                      </m:den>
                    </m:f>
                  </m:oMath>
                </a14:m>
                <a:r>
                  <a:rPr lang="en-US" sz="2400" dirty="0" smtClean="0"/>
                  <a:t>  </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16452" y="2157101"/>
                <a:ext cx="8475148" cy="63004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200" y="3428999"/>
                <a:ext cx="68357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𝑀𝑎𝑥</m:t>
                      </m:r>
                      <m:r>
                        <a:rPr lang="en-US" sz="2400" i="1" smtClean="0">
                          <a:latin typeface="Cambria Math"/>
                        </a:rPr>
                        <m:t>. </m:t>
                      </m:r>
                      <m:r>
                        <a:rPr lang="en-US" sz="2400" i="1" smtClean="0">
                          <a:latin typeface="Cambria Math"/>
                        </a:rPr>
                        <m:t>𝑛𝑜</m:t>
                      </m:r>
                      <m:r>
                        <a:rPr lang="en-US" sz="2400" i="1" smtClean="0">
                          <a:latin typeface="Cambria Math"/>
                        </a:rPr>
                        <m:t> </m:t>
                      </m:r>
                      <m:r>
                        <a:rPr lang="en-US" sz="2400" i="1" smtClean="0">
                          <a:latin typeface="Cambria Math"/>
                        </a:rPr>
                        <m:t>𝑜𝑓</m:t>
                      </m:r>
                      <m:r>
                        <a:rPr lang="en-US" sz="2400" i="1" smtClean="0">
                          <a:latin typeface="Cambria Math"/>
                        </a:rPr>
                        <m:t> </m:t>
                      </m:r>
                      <m:r>
                        <a:rPr lang="en-US" sz="2400" i="1" smtClean="0">
                          <a:latin typeface="Cambria Math"/>
                        </a:rPr>
                        <m:t>𝑎𝑣𝑎𝑖𝑙𝑎𝑏𝑙𝑒</m:t>
                      </m:r>
                      <m:r>
                        <a:rPr lang="en-US" sz="2400" i="1" smtClean="0">
                          <a:latin typeface="Cambria Math"/>
                        </a:rPr>
                        <m:t> </m:t>
                      </m:r>
                      <m:r>
                        <a:rPr lang="en-US" sz="2400" b="0" i="1" smtClean="0">
                          <a:latin typeface="Cambria Math"/>
                        </a:rPr>
                        <m:t>𝐻𝑆</m:t>
                      </m:r>
                      <m:r>
                        <a:rPr lang="en-US" sz="2400" b="0" i="1" smtClean="0">
                          <a:latin typeface="Cambria Math"/>
                        </a:rPr>
                        <m:t>−</m:t>
                      </m:r>
                      <m:r>
                        <a:rPr lang="en-US" sz="2400" b="0" i="1" smtClean="0">
                          <a:latin typeface="Cambria Math"/>
                        </a:rPr>
                        <m:t>𝑃𝐷𝑆𝐶𝐻</m:t>
                      </m:r>
                      <m:r>
                        <a:rPr lang="en-US" sz="2400" b="0" i="1" smtClean="0">
                          <a:latin typeface="Cambria Math"/>
                        </a:rPr>
                        <m:t> </m:t>
                      </m:r>
                      <m:r>
                        <a:rPr lang="en-US" sz="2400" i="1">
                          <a:latin typeface="Cambria Math"/>
                        </a:rPr>
                        <m:t>𝑐𝑜𝑑𝑒𝑠</m:t>
                      </m:r>
                      <m:r>
                        <a:rPr lang="en-US" sz="2400" b="0" i="1" smtClean="0">
                          <a:latin typeface="Cambria Math"/>
                        </a:rPr>
                        <m:t>     </m:t>
                      </m:r>
                      <m:r>
                        <a:rPr lang="en-US" sz="2400" i="1">
                          <a:latin typeface="Cambria Math"/>
                        </a:rPr>
                        <m:t>=15</m:t>
                      </m:r>
                    </m:oMath>
                  </m:oMathPara>
                </a14:m>
                <a:endParaRPr lang="en-US" sz="2400" i="1" dirty="0">
                  <a:latin typeface="Cambria Math"/>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7200" y="3428999"/>
                <a:ext cx="6835782" cy="461665"/>
              </a:xfrm>
              <a:prstGeom prst="rect">
                <a:avLst/>
              </a:prstGeom>
              <a:blipFill rotWithShape="1">
                <a:blip r:embed="rId4"/>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7200" y="4393048"/>
                <a:ext cx="8330999" cy="670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𝑀𝑎𝑥</m:t>
                      </m:r>
                      <m:r>
                        <a:rPr lang="en-US" sz="2000" b="0" i="1" smtClean="0">
                          <a:latin typeface="Cambria Math"/>
                        </a:rPr>
                        <m:t>. </m:t>
                      </m:r>
                      <m:r>
                        <a:rPr lang="en-US" sz="2000" b="0" i="1" smtClean="0">
                          <a:latin typeface="Cambria Math"/>
                        </a:rPr>
                        <m:t>𝐷𝐿</m:t>
                      </m:r>
                      <m:r>
                        <a:rPr lang="en-US" sz="2000" b="0" i="1" smtClean="0">
                          <a:latin typeface="Cambria Math"/>
                        </a:rPr>
                        <m:t> </m:t>
                      </m:r>
                      <m:r>
                        <a:rPr lang="en-US" sz="2000" b="0" i="1" smtClean="0">
                          <a:latin typeface="Cambria Math"/>
                        </a:rPr>
                        <m:t>𝑡h𝑟𝑜𝑢𝑔h𝑝𝑢𝑡</m:t>
                      </m:r>
                      <m:r>
                        <a:rPr lang="en-US" sz="2000" b="0" i="1" smtClean="0">
                          <a:latin typeface="Cambria Math"/>
                        </a:rPr>
                        <m:t> </m:t>
                      </m:r>
                      <m:r>
                        <a:rPr lang="en-US" sz="2000" b="0" i="1" smtClean="0">
                          <a:latin typeface="Cambria Math"/>
                        </a:rPr>
                        <m:t>𝑤𝑖𝑡h</m:t>
                      </m:r>
                      <m:r>
                        <a:rPr lang="en-US" sz="2000" b="0" i="1" smtClean="0">
                          <a:latin typeface="Cambria Math"/>
                        </a:rPr>
                        <m:t> 16 </m:t>
                      </m:r>
                      <m:r>
                        <a:rPr lang="en-US" sz="2000" b="0" i="1" smtClean="0">
                          <a:latin typeface="Cambria Math"/>
                        </a:rPr>
                        <m:t>𝑄𝐴𝑀</m:t>
                      </m:r>
                      <m:r>
                        <a:rPr lang="en-US" sz="2000" b="0" i="1" smtClean="0">
                          <a:latin typeface="Cambria Math"/>
                        </a:rPr>
                        <m:t> </m:t>
                      </m:r>
                      <m:r>
                        <a:rPr lang="en-US" sz="2000" b="0" i="1" smtClean="0">
                          <a:latin typeface="Cambria Math"/>
                        </a:rPr>
                        <m:t>𝑚𝑜𝑑𝑢𝑙𝑎𝑡𝑖𝑜𝑛</m:t>
                      </m:r>
                      <m:r>
                        <a:rPr lang="en-US" sz="2000" b="0" i="1" smtClean="0">
                          <a:latin typeface="Cambria Math"/>
                        </a:rPr>
                        <m:t>           = </m:t>
                      </m:r>
                      <m:f>
                        <m:fPr>
                          <m:ctrlPr>
                            <a:rPr lang="en-US" sz="2000" b="0" i="1" smtClean="0">
                              <a:latin typeface="Cambria Math"/>
                            </a:rPr>
                          </m:ctrlPr>
                        </m:fPr>
                        <m:num>
                          <m:r>
                            <a:rPr lang="en-US" sz="2000" b="0" i="1" smtClean="0">
                              <a:latin typeface="Cambria Math"/>
                            </a:rPr>
                            <m:t>3.84 </m:t>
                          </m:r>
                          <m:r>
                            <a:rPr lang="en-US" sz="2000" b="0" i="1" smtClean="0">
                              <a:latin typeface="Cambria Math"/>
                            </a:rPr>
                            <m:t>𝑀𝑐𝑝𝑠</m:t>
                          </m:r>
                        </m:num>
                        <m:den>
                          <m:r>
                            <a:rPr lang="en-US" sz="2000" b="0" i="1" smtClean="0">
                              <a:latin typeface="Cambria Math"/>
                            </a:rPr>
                            <m:t>16</m:t>
                          </m:r>
                        </m:den>
                      </m:f>
                      <m:r>
                        <a:rPr lang="en-US" sz="2000" b="0" i="1" smtClean="0">
                          <a:latin typeface="Cambria Math"/>
                        </a:rPr>
                        <m:t>𝑥</m:t>
                      </m:r>
                      <m:r>
                        <a:rPr lang="en-US" sz="2000" b="0" i="1" smtClean="0">
                          <a:latin typeface="Cambria Math"/>
                        </a:rPr>
                        <m:t>15</m:t>
                      </m:r>
                      <m:r>
                        <a:rPr lang="en-US" sz="2000" b="0" i="1" smtClean="0">
                          <a:latin typeface="Cambria Math"/>
                        </a:rPr>
                        <m:t>𝑥</m:t>
                      </m:r>
                      <m:r>
                        <a:rPr lang="en-US" sz="2000" b="0" i="1" smtClean="0">
                          <a:latin typeface="Cambria Math"/>
                        </a:rPr>
                        <m:t>4</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200" y="4393048"/>
                <a:ext cx="8330999" cy="67056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335111" y="5333999"/>
                <a:ext cx="19563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=14.4 </m:t>
                      </m:r>
                      <m:r>
                        <a:rPr lang="en-US" sz="2400" b="0" i="1" smtClean="0">
                          <a:latin typeface="Cambria Math"/>
                        </a:rPr>
                        <m:t>𝑀𝑏𝑝𝑠</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335111" y="5333999"/>
                <a:ext cx="1956369" cy="461665"/>
              </a:xfrm>
              <a:prstGeom prst="rect">
                <a:avLst/>
              </a:prstGeom>
              <a:blipFill rotWithShape="1">
                <a:blip r:embed="rId6"/>
                <a:stretch>
                  <a:fillRect r="-623" b="-17105"/>
                </a:stretch>
              </a:blipFill>
            </p:spPr>
            <p:txBody>
              <a:bodyPr/>
              <a:lstStyle/>
              <a:p>
                <a:r>
                  <a:rPr lang="en-US">
                    <a:noFill/>
                  </a:rPr>
                  <a:t> </a:t>
                </a:r>
              </a:p>
            </p:txBody>
          </p:sp>
        </mc:Fallback>
      </mc:AlternateContent>
    </p:spTree>
    <p:extLst>
      <p:ext uri="{BB962C8B-B14F-4D97-AF65-F5344CB8AC3E}">
        <p14:creationId xmlns:p14="http://schemas.microsoft.com/office/powerpoint/2010/main" val="4235214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2587" y="312737"/>
            <a:ext cx="8378825" cy="769441"/>
          </a:xfrm>
          <a:prstGeom prst="rect">
            <a:avLst/>
          </a:prstGeom>
          <a:noFill/>
        </p:spPr>
        <p:txBody>
          <a:bodyPr wrap="square" rtlCol="0">
            <a:spAutoFit/>
          </a:bodyPr>
          <a:lstStyle/>
          <a:p>
            <a:r>
              <a:rPr lang="en-US" sz="4400" b="1" dirty="0"/>
              <a:t>From HSDPA to HSPA</a:t>
            </a:r>
            <a:r>
              <a:rPr lang="en-US" sz="4400" b="1" dirty="0" smtClean="0"/>
              <a:t>+ ……</a:t>
            </a:r>
            <a:endParaRPr lang="en-US" sz="44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309" y="1676400"/>
            <a:ext cx="6033382"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342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descr="http://www.sctpos.ie/images/Bronze-Silver_Gol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AutoShape 2" descr="http://barnstable.k12.ma.us/bhs/Library/images/thumbsup_00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5" descr="http://i.istockimg.com/file_thumbview_approve/299703/2/stock-illustration-299703-thumbs-up.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AutoShape 7" descr="http://i.istockimg.com/file_thumbview_approve/299703/2/stock-illustration-299703-thumbs-up.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TextBox 2"/>
          <p:cNvSpPr txBox="1"/>
          <p:nvPr/>
        </p:nvSpPr>
        <p:spPr>
          <a:xfrm>
            <a:off x="307975" y="602902"/>
            <a:ext cx="8607425" cy="1384995"/>
          </a:xfrm>
          <a:prstGeom prst="rect">
            <a:avLst/>
          </a:prstGeom>
          <a:noFill/>
        </p:spPr>
        <p:txBody>
          <a:bodyPr wrap="square" rtlCol="0">
            <a:spAutoFit/>
          </a:bodyPr>
          <a:lstStyle/>
          <a:p>
            <a:r>
              <a:rPr lang="en-US" sz="4400" b="1" i="1" dirty="0" smtClean="0"/>
              <a:t>High Speed Packet Access - HSPA</a:t>
            </a:r>
            <a:r>
              <a:rPr lang="en-US" sz="4000" b="1" i="1" dirty="0" smtClean="0"/>
              <a:t>  </a:t>
            </a:r>
          </a:p>
          <a:p>
            <a:pPr algn="ctr"/>
            <a:r>
              <a:rPr lang="en-US" sz="4000" b="1" i="1" dirty="0" smtClean="0"/>
              <a:t>	</a:t>
            </a:r>
            <a:endParaRPr lang="en-US" sz="4000" b="1" i="1" dirty="0">
              <a:solidFill>
                <a:srgbClr val="7030A0"/>
              </a:solidFill>
            </a:endParaRPr>
          </a:p>
        </p:txBody>
      </p:sp>
      <p:sp>
        <p:nvSpPr>
          <p:cNvPr id="5" name="TextBox 4"/>
          <p:cNvSpPr txBox="1"/>
          <p:nvPr/>
        </p:nvSpPr>
        <p:spPr>
          <a:xfrm>
            <a:off x="307975" y="3157716"/>
            <a:ext cx="8607425" cy="1261884"/>
          </a:xfrm>
          <a:prstGeom prst="rect">
            <a:avLst/>
          </a:prstGeom>
          <a:noFill/>
        </p:spPr>
        <p:txBody>
          <a:bodyPr wrap="square" rtlCol="0">
            <a:spAutoFit/>
          </a:bodyPr>
          <a:lstStyle/>
          <a:p>
            <a:pPr marL="342900" indent="-342900">
              <a:buFont typeface="Wingdings" pitchFamily="2" charset="2"/>
              <a:buChar char="Ø"/>
            </a:pPr>
            <a:r>
              <a:rPr lang="en-US" sz="2400" b="1" i="1" dirty="0" smtClean="0"/>
              <a:t>HSUPA</a:t>
            </a:r>
            <a:r>
              <a:rPr lang="en-US" sz="2400" dirty="0" smtClean="0"/>
              <a:t> : Designed to increase the </a:t>
            </a:r>
            <a:r>
              <a:rPr lang="en-US" sz="2400" b="1" dirty="0" smtClean="0"/>
              <a:t>uplink</a:t>
            </a:r>
            <a:r>
              <a:rPr lang="en-US" sz="2400" dirty="0" smtClean="0"/>
              <a:t> throughput over the air interface</a:t>
            </a:r>
          </a:p>
          <a:p>
            <a:r>
              <a:rPr lang="en-US" sz="2400" dirty="0" smtClean="0"/>
              <a:t>                 </a:t>
            </a:r>
            <a:r>
              <a:rPr lang="en-US" sz="2800" b="1" dirty="0" smtClean="0"/>
              <a:t>Theoretical peak user bit rate : 5.76 Mbps</a:t>
            </a:r>
            <a:endParaRPr lang="en-US" sz="2800" b="1" dirty="0"/>
          </a:p>
        </p:txBody>
      </p:sp>
      <p:sp>
        <p:nvSpPr>
          <p:cNvPr id="6" name="TextBox 5"/>
          <p:cNvSpPr txBox="1"/>
          <p:nvPr/>
        </p:nvSpPr>
        <p:spPr>
          <a:xfrm>
            <a:off x="384174" y="4866382"/>
            <a:ext cx="8455025" cy="1077218"/>
          </a:xfrm>
          <a:prstGeom prst="rect">
            <a:avLst/>
          </a:prstGeom>
          <a:noFill/>
        </p:spPr>
        <p:txBody>
          <a:bodyPr wrap="square" rtlCol="0">
            <a:spAutoFit/>
          </a:bodyPr>
          <a:lstStyle/>
          <a:p>
            <a:pPr algn="ctr"/>
            <a:r>
              <a:rPr lang="en-US" sz="3200" b="1" dirty="0" smtClean="0"/>
              <a:t>Enhanced Dedicated Channel (E-DCH) in UL </a:t>
            </a:r>
          </a:p>
          <a:p>
            <a:r>
              <a:rPr lang="en-US" sz="3200" dirty="0" smtClean="0"/>
              <a:t>   </a:t>
            </a:r>
            <a:endParaRPr lang="en-US" sz="3200" dirty="0"/>
          </a:p>
        </p:txBody>
      </p:sp>
      <p:sp>
        <p:nvSpPr>
          <p:cNvPr id="7" name="TextBox 6"/>
          <p:cNvSpPr txBox="1"/>
          <p:nvPr/>
        </p:nvSpPr>
        <p:spPr>
          <a:xfrm>
            <a:off x="2057400" y="1828800"/>
            <a:ext cx="4876800" cy="1107996"/>
          </a:xfrm>
          <a:prstGeom prst="rect">
            <a:avLst/>
          </a:prstGeom>
          <a:noFill/>
        </p:spPr>
        <p:txBody>
          <a:bodyPr wrap="square" rtlCol="0">
            <a:spAutoFit/>
          </a:bodyPr>
          <a:lstStyle/>
          <a:p>
            <a:pPr algn="ctr"/>
            <a:r>
              <a:rPr lang="en-US" sz="4800" b="1" i="1" dirty="0">
                <a:solidFill>
                  <a:schemeClr val="accent6">
                    <a:lumMod val="75000"/>
                  </a:schemeClr>
                </a:solidFill>
              </a:rPr>
              <a:t>HSDPA</a:t>
            </a:r>
            <a:r>
              <a:rPr lang="en-US" sz="4800" b="1" i="1" dirty="0"/>
              <a:t> + </a:t>
            </a:r>
            <a:r>
              <a:rPr lang="en-US" sz="4800" b="1" i="1" dirty="0">
                <a:solidFill>
                  <a:srgbClr val="7030A0"/>
                </a:solidFill>
              </a:rPr>
              <a:t>HSUPA</a:t>
            </a:r>
          </a:p>
          <a:p>
            <a:endParaRPr lang="en-US" dirty="0"/>
          </a:p>
        </p:txBody>
      </p:sp>
    </p:spTree>
    <p:extLst>
      <p:ext uri="{BB962C8B-B14F-4D97-AF65-F5344CB8AC3E}">
        <p14:creationId xmlns:p14="http://schemas.microsoft.com/office/powerpoint/2010/main" val="2124332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3886200"/>
            <a:ext cx="8305800" cy="1706562"/>
          </a:xfrm>
        </p:spPr>
        <p:txBody>
          <a:bodyPr>
            <a:normAutofit fontScale="90000"/>
          </a:bodyPr>
          <a:lstStyle/>
          <a:p>
            <a:pPr algn="l"/>
            <a:r>
              <a:rPr lang="en-US" sz="3600" b="1" dirty="0" smtClean="0"/>
              <a:t>Q). Calculate the max. possible throughput that can be achieved with HSPA+</a:t>
            </a:r>
            <a:endParaRPr lang="en-US" sz="3600" b="1" dirty="0"/>
          </a:p>
        </p:txBody>
      </p:sp>
      <p:sp>
        <p:nvSpPr>
          <p:cNvPr id="5" name="TextBox 4"/>
          <p:cNvSpPr txBox="1"/>
          <p:nvPr/>
        </p:nvSpPr>
        <p:spPr>
          <a:xfrm>
            <a:off x="381000" y="381000"/>
            <a:ext cx="5943600" cy="769441"/>
          </a:xfrm>
          <a:prstGeom prst="rect">
            <a:avLst/>
          </a:prstGeom>
          <a:noFill/>
        </p:spPr>
        <p:txBody>
          <a:bodyPr wrap="square" rtlCol="0">
            <a:spAutoFit/>
          </a:bodyPr>
          <a:lstStyle/>
          <a:p>
            <a:r>
              <a:rPr lang="en-US" sz="4400" b="1" dirty="0" smtClean="0"/>
              <a:t>HSPA+ (Rel.7)</a:t>
            </a:r>
            <a:endParaRPr lang="en-US" sz="4400" b="1" dirty="0"/>
          </a:p>
        </p:txBody>
      </p:sp>
      <p:sp>
        <p:nvSpPr>
          <p:cNvPr id="6" name="TextBox 5"/>
          <p:cNvSpPr txBox="1"/>
          <p:nvPr/>
        </p:nvSpPr>
        <p:spPr>
          <a:xfrm>
            <a:off x="381000" y="1371600"/>
            <a:ext cx="3962400" cy="646331"/>
          </a:xfrm>
          <a:prstGeom prst="rect">
            <a:avLst/>
          </a:prstGeom>
          <a:noFill/>
        </p:spPr>
        <p:txBody>
          <a:bodyPr wrap="square" rtlCol="0">
            <a:spAutoFit/>
          </a:bodyPr>
          <a:lstStyle/>
          <a:p>
            <a:pPr marL="285750" indent="-285750">
              <a:buFont typeface="Wingdings" pitchFamily="2" charset="2"/>
              <a:buChar char="Ø"/>
            </a:pPr>
            <a:r>
              <a:rPr lang="en-US" sz="3600" dirty="0" smtClean="0"/>
              <a:t>Modulation :</a:t>
            </a:r>
            <a:endParaRPr lang="en-US" sz="3600" dirty="0"/>
          </a:p>
        </p:txBody>
      </p:sp>
      <p:grpSp>
        <p:nvGrpSpPr>
          <p:cNvPr id="10" name="Group 9"/>
          <p:cNvGrpSpPr/>
          <p:nvPr/>
        </p:nvGrpSpPr>
        <p:grpSpPr>
          <a:xfrm>
            <a:off x="990600" y="2489415"/>
            <a:ext cx="7772400" cy="986859"/>
            <a:chOff x="990600" y="2489415"/>
            <a:chExt cx="7772400" cy="986859"/>
          </a:xfrm>
        </p:grpSpPr>
        <p:sp>
          <p:nvSpPr>
            <p:cNvPr id="7" name="TextBox 6"/>
            <p:cNvSpPr txBox="1"/>
            <p:nvPr/>
          </p:nvSpPr>
          <p:spPr>
            <a:xfrm>
              <a:off x="990600" y="2491389"/>
              <a:ext cx="3733800" cy="984885"/>
            </a:xfrm>
            <a:prstGeom prst="rect">
              <a:avLst/>
            </a:prstGeom>
            <a:noFill/>
          </p:spPr>
          <p:txBody>
            <a:bodyPr wrap="square" rtlCol="0">
              <a:spAutoFit/>
            </a:bodyPr>
            <a:lstStyle/>
            <a:p>
              <a:r>
                <a:rPr lang="en-US" sz="4000" dirty="0" smtClean="0"/>
                <a:t>16 </a:t>
              </a:r>
              <a:r>
                <a:rPr lang="en-US" sz="4000" dirty="0"/>
                <a:t>QAM, QPSK</a:t>
              </a:r>
            </a:p>
            <a:p>
              <a:endParaRPr lang="en-US" dirty="0"/>
            </a:p>
          </p:txBody>
        </p:sp>
        <p:sp>
          <p:nvSpPr>
            <p:cNvPr id="8" name="Right Arrow 7"/>
            <p:cNvSpPr/>
            <p:nvPr/>
          </p:nvSpPr>
          <p:spPr>
            <a:xfrm>
              <a:off x="4475748" y="2515617"/>
              <a:ext cx="1219200" cy="6858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9" name="TextBox 8"/>
            <p:cNvSpPr txBox="1"/>
            <p:nvPr/>
          </p:nvSpPr>
          <p:spPr>
            <a:xfrm>
              <a:off x="6019800" y="2489415"/>
              <a:ext cx="2743200" cy="856543"/>
            </a:xfrm>
            <a:prstGeom prst="rect">
              <a:avLst/>
            </a:prstGeom>
            <a:noFill/>
          </p:spPr>
          <p:txBody>
            <a:bodyPr wrap="square" rtlCol="0">
              <a:spAutoFit/>
            </a:bodyPr>
            <a:lstStyle/>
            <a:p>
              <a:r>
                <a:rPr lang="en-US" sz="4000" dirty="0" smtClean="0"/>
                <a:t>64 QAM</a:t>
              </a:r>
              <a:endParaRPr lang="en-US" sz="4000" dirty="0"/>
            </a:p>
          </p:txBody>
        </p:sp>
      </p:grpSp>
    </p:spTree>
    <p:extLst>
      <p:ext uri="{BB962C8B-B14F-4D97-AF65-F5344CB8AC3E}">
        <p14:creationId xmlns:p14="http://schemas.microsoft.com/office/powerpoint/2010/main" val="3748365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5"/>
          <p:cNvPicPr>
            <a:picLocks noChangeAspect="1" noChangeArrowheads="1"/>
          </p:cNvPicPr>
          <p:nvPr/>
        </p:nvPicPr>
        <p:blipFill>
          <a:blip r:embed="rId4" cstate="print"/>
          <a:srcRect/>
          <a:stretch>
            <a:fillRect/>
          </a:stretch>
        </p:blipFill>
        <p:spPr bwMode="auto">
          <a:xfrm>
            <a:off x="142876" y="6238878"/>
            <a:ext cx="466725" cy="466725"/>
          </a:xfrm>
          <a:prstGeom prst="rect">
            <a:avLst/>
          </a:prstGeom>
          <a:noFill/>
          <a:ln w="9525">
            <a:noFill/>
            <a:miter lim="800000"/>
            <a:headEnd/>
            <a:tailEnd/>
          </a:ln>
        </p:spPr>
      </p:pic>
      <p:sp>
        <p:nvSpPr>
          <p:cNvPr id="6" name="Title 1"/>
          <p:cNvSpPr txBox="1">
            <a:spLocks/>
          </p:cNvSpPr>
          <p:nvPr/>
        </p:nvSpPr>
        <p:spPr>
          <a:xfrm>
            <a:off x="-10510" y="685800"/>
            <a:ext cx="9142863" cy="1981200"/>
          </a:xfrm>
          <a:prstGeom prst="rect">
            <a:avLst/>
          </a:prstGeom>
          <a:noFill/>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5400" b="1" dirty="0" smtClean="0">
                <a:solidFill>
                  <a:schemeClr val="tx1"/>
                </a:solidFill>
              </a:rPr>
              <a:t>What is Dual Carrier - HSPA+ ?</a:t>
            </a:r>
          </a:p>
          <a:p>
            <a:pPr algn="ctr"/>
            <a:r>
              <a:rPr lang="en-US" sz="5400" b="1" dirty="0" smtClean="0">
                <a:solidFill>
                  <a:schemeClr val="tx1"/>
                </a:solidFill>
              </a:rPr>
              <a:t>(DC-HSPA+)</a:t>
            </a:r>
            <a:endParaRPr lang="en-US" sz="5400" b="1" dirty="0">
              <a:solidFill>
                <a:schemeClr val="tx1"/>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667000"/>
            <a:ext cx="4905375" cy="3697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847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63417" y="2971800"/>
            <a:ext cx="2514600" cy="2895600"/>
          </a:xfrm>
          <a:prstGeom prst="rect">
            <a:avLst/>
          </a:prstGeom>
          <a:no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87140" y="3341298"/>
            <a:ext cx="2490877" cy="2514600"/>
          </a:xfrm>
          <a:prstGeom prst="rect">
            <a:avLst/>
          </a:prstGeom>
          <a:solidFill>
            <a:srgbClr val="0070C0">
              <a:alpha val="67843"/>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078217" y="3004554"/>
            <a:ext cx="2514600" cy="2895600"/>
          </a:xfrm>
          <a:prstGeom prst="rect">
            <a:avLst/>
          </a:prstGeom>
          <a:no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118831" y="3352800"/>
            <a:ext cx="2450263" cy="2547354"/>
          </a:xfrm>
          <a:prstGeom prst="rect">
            <a:avLst/>
          </a:prstGeom>
          <a:solidFill>
            <a:srgbClr val="0070C0">
              <a:alpha val="5019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txBox="1">
            <a:spLocks/>
          </p:cNvSpPr>
          <p:nvPr/>
        </p:nvSpPr>
        <p:spPr>
          <a:xfrm>
            <a:off x="457200" y="533400"/>
            <a:ext cx="8229600" cy="990600"/>
          </a:xfrm>
          <a:prstGeom prst="rect">
            <a:avLst/>
          </a:prstGeom>
        </p:spPr>
        <p:txBody>
          <a:bodyPr>
            <a:normAutofit fontScale="9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b="1" dirty="0" smtClean="0">
                <a:effectLst>
                  <a:outerShdw blurRad="38100" dist="38100" dir="2700000" algn="tl">
                    <a:srgbClr val="000000">
                      <a:alpha val="43137"/>
                    </a:srgbClr>
                  </a:outerShdw>
                </a:effectLst>
              </a:rPr>
              <a:t>HSPA+ </a:t>
            </a:r>
            <a:r>
              <a:rPr lang="en-US" b="1" dirty="0" err="1">
                <a:effectLst>
                  <a:outerShdw blurRad="38100" dist="38100" dir="2700000" algn="tl">
                    <a:srgbClr val="000000">
                      <a:alpha val="43137"/>
                    </a:srgbClr>
                  </a:outerShdw>
                </a:effectLst>
              </a:rPr>
              <a:t>V</a:t>
            </a:r>
            <a:r>
              <a:rPr lang="en-US" b="1" dirty="0" err="1" smtClean="0">
                <a:effectLst>
                  <a:outerShdw blurRad="38100" dist="38100" dir="2700000" algn="tl">
                    <a:srgbClr val="000000">
                      <a:alpha val="43137"/>
                    </a:srgbClr>
                  </a:outerShdw>
                </a:effectLst>
              </a:rPr>
              <a:t>s</a:t>
            </a:r>
            <a:r>
              <a:rPr lang="en-US" b="1" dirty="0" smtClean="0">
                <a:effectLst>
                  <a:outerShdw blurRad="38100" dist="38100" dir="2700000" algn="tl">
                    <a:srgbClr val="000000">
                      <a:alpha val="43137"/>
                    </a:srgbClr>
                  </a:outerShdw>
                </a:effectLst>
              </a:rPr>
              <a:t> DC-HSPA+….</a:t>
            </a:r>
            <a:br>
              <a:rPr 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6" name="Rounded Rectangular Callout 15"/>
          <p:cNvSpPr/>
          <p:nvPr/>
        </p:nvSpPr>
        <p:spPr>
          <a:xfrm>
            <a:off x="632715" y="5867400"/>
            <a:ext cx="3199725" cy="792969"/>
          </a:xfrm>
          <a:prstGeom prst="wedgeRoundRectCallout">
            <a:avLst>
              <a:gd name="adj1" fmla="val -24252"/>
              <a:gd name="adj2" fmla="val -43903"/>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Single Stream</a:t>
            </a:r>
            <a:endParaRPr lang="en-US" sz="2800" b="1" dirty="0">
              <a:effectLst>
                <a:outerShdw blurRad="38100" dist="38100" dir="2700000" algn="tl">
                  <a:srgbClr val="000000">
                    <a:alpha val="43137"/>
                  </a:srgbClr>
                </a:outerShdw>
              </a:effectLst>
            </a:endParaRPr>
          </a:p>
        </p:txBody>
      </p:sp>
      <p:sp>
        <p:nvSpPr>
          <p:cNvPr id="17" name="Rounded Rectangular Callout 16"/>
          <p:cNvSpPr/>
          <p:nvPr/>
        </p:nvSpPr>
        <p:spPr>
          <a:xfrm>
            <a:off x="4743762" y="5867400"/>
            <a:ext cx="3200400" cy="792970"/>
          </a:xfrm>
          <a:prstGeom prst="wedgeRoundRectCallout">
            <a:avLst>
              <a:gd name="adj1" fmla="val -9995"/>
              <a:gd name="adj2" fmla="val 25833"/>
              <a:gd name="adj3" fmla="val 1666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D</a:t>
            </a:r>
            <a:r>
              <a:rPr lang="en-US" sz="2800" b="1" dirty="0" smtClean="0">
                <a:effectLst>
                  <a:outerShdw blurRad="38100" dist="38100" dir="2700000" algn="tl">
                    <a:srgbClr val="000000">
                      <a:alpha val="43137"/>
                    </a:srgbClr>
                  </a:outerShdw>
                </a:effectLst>
              </a:rPr>
              <a:t>ual Streams</a:t>
            </a:r>
            <a:endParaRPr lang="en-US" sz="2800" b="1" dirty="0">
              <a:effectLst>
                <a:outerShdw blurRad="38100" dist="38100" dir="2700000" algn="tl">
                  <a:srgbClr val="000000">
                    <a:alpha val="43137"/>
                  </a:srgbClr>
                </a:outerShdw>
              </a:effectLst>
            </a:endParaRPr>
          </a:p>
        </p:txBody>
      </p:sp>
      <p:sp>
        <p:nvSpPr>
          <p:cNvPr id="2" name="Rectangle 1"/>
          <p:cNvSpPr/>
          <p:nvPr/>
        </p:nvSpPr>
        <p:spPr>
          <a:xfrm>
            <a:off x="1142999" y="2743200"/>
            <a:ext cx="2209801" cy="456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charakav\Desktop\depositphotos_1954430-Two-buttons-with-water-tap.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1556696" y="1104811"/>
            <a:ext cx="1328042" cy="211971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239061" y="2847626"/>
            <a:ext cx="2209801" cy="456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charakav\Desktop\depositphotos_1954430-Two-buttons-with-water-ta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902"/>
          <a:stretch/>
        </p:blipFill>
        <p:spPr bwMode="auto">
          <a:xfrm>
            <a:off x="5118831" y="1104812"/>
            <a:ext cx="2450263" cy="186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41825"/>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p:tgtEl>
                                          <p:spTgt spid="13"/>
                                        </p:tgtEl>
                                        <p:attrNameLst>
                                          <p:attrName>ppt_y</p:attrName>
                                        </p:attrNameLst>
                                      </p:cBhvr>
                                      <p:tavLst>
                                        <p:tav tm="0">
                                          <p:val>
                                            <p:strVal val="#ppt_y+#ppt_h*1.125000"/>
                                          </p:val>
                                        </p:tav>
                                        <p:tav tm="100000">
                                          <p:val>
                                            <p:strVal val="#ppt_y"/>
                                          </p:val>
                                        </p:tav>
                                      </p:tavLst>
                                    </p:anim>
                                    <p:animEffect transition="in" filter="wipe(up)">
                                      <p:cBhvr>
                                        <p:cTn id="16" dur="2000"/>
                                        <p:tgtEl>
                                          <p:spTgt spid="13"/>
                                        </p:tgtEl>
                                      </p:cBhvr>
                                    </p:animEffect>
                                  </p:childTnLst>
                                </p:cTn>
                              </p:par>
                              <p:par>
                                <p:cTn id="17" presetID="12" presetClass="entr" presetSubtype="4" fill="hold" grpId="0" nodeType="withEffect">
                                  <p:stCondLst>
                                    <p:cond delay="2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4000"/>
                                        <p:tgtEl>
                                          <p:spTgt spid="9"/>
                                        </p:tgtEl>
                                        <p:attrNameLst>
                                          <p:attrName>ppt_y</p:attrName>
                                        </p:attrNameLst>
                                      </p:cBhvr>
                                      <p:tavLst>
                                        <p:tav tm="0">
                                          <p:val>
                                            <p:strVal val="#ppt_y+#ppt_h*1.125000"/>
                                          </p:val>
                                        </p:tav>
                                        <p:tav tm="100000">
                                          <p:val>
                                            <p:strVal val="#ppt_y"/>
                                          </p:val>
                                        </p:tav>
                                      </p:tavLst>
                                    </p:anim>
                                    <p:animEffect transition="in" filter="wipe(up)">
                                      <p:cBhvr>
                                        <p:cTn id="20" dur="4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658170" y="1347787"/>
            <a:ext cx="3892915" cy="5223375"/>
            <a:chOff x="276225" y="-1"/>
            <a:chExt cx="2781300" cy="3874144"/>
          </a:xfrm>
        </p:grpSpPr>
        <p:grpSp>
          <p:nvGrpSpPr>
            <p:cNvPr id="17" name="Group 16"/>
            <p:cNvGrpSpPr/>
            <p:nvPr/>
          </p:nvGrpSpPr>
          <p:grpSpPr>
            <a:xfrm>
              <a:off x="276225" y="-1"/>
              <a:ext cx="1169457" cy="2662239"/>
              <a:chOff x="276225" y="-1"/>
              <a:chExt cx="1169457" cy="2662239"/>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
                <a:ext cx="1140882" cy="942975"/>
              </a:xfrm>
              <a:prstGeom prst="rect">
                <a:avLst/>
              </a:prstGeom>
              <a:noFill/>
              <a:ln>
                <a:noFill/>
              </a:ln>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74" y="2119313"/>
                <a:ext cx="361950" cy="542925"/>
              </a:xfrm>
              <a:prstGeom prst="rect">
                <a:avLst/>
              </a:prstGeom>
              <a:noFill/>
              <a:ln>
                <a:noFill/>
              </a:ln>
              <a:effectLst/>
              <a:extLst/>
            </p:spPr>
          </p:pic>
          <p:sp>
            <p:nvSpPr>
              <p:cNvPr id="26" name="Text Box 16"/>
              <p:cNvSpPr txBox="1"/>
              <p:nvPr/>
            </p:nvSpPr>
            <p:spPr>
              <a:xfrm>
                <a:off x="276225" y="809625"/>
                <a:ext cx="28575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800" b="1" i="1">
                    <a:solidFill>
                      <a:prstClr val="black"/>
                    </a:solidFill>
                    <a:ea typeface="Calibri"/>
                    <a:cs typeface="Iskoola Pota"/>
                  </a:rPr>
                  <a:t>f1</a:t>
                </a:r>
                <a:endParaRPr lang="en-US" sz="1100">
                  <a:solidFill>
                    <a:prstClr val="black"/>
                  </a:solidFill>
                  <a:ea typeface="Calibri"/>
                  <a:cs typeface="Iskoola Pota"/>
                </a:endParaRPr>
              </a:p>
            </p:txBody>
          </p:sp>
        </p:grpSp>
        <p:grpSp>
          <p:nvGrpSpPr>
            <p:cNvPr id="7" name="Group 6"/>
            <p:cNvGrpSpPr/>
            <p:nvPr/>
          </p:nvGrpSpPr>
          <p:grpSpPr>
            <a:xfrm>
              <a:off x="2124075" y="9525"/>
              <a:ext cx="933450" cy="2652308"/>
              <a:chOff x="0" y="0"/>
              <a:chExt cx="933450" cy="2652308"/>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3450" cy="771525"/>
              </a:xfrm>
              <a:prstGeom prst="rect">
                <a:avLst/>
              </a:prstGeom>
              <a:noFill/>
              <a:ln>
                <a:no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350" y="2109383"/>
                <a:ext cx="361950" cy="542925"/>
              </a:xfrm>
              <a:prstGeom prst="rect">
                <a:avLst/>
              </a:prstGeom>
              <a:noFill/>
              <a:ln>
                <a:noFill/>
              </a:ln>
              <a:effectLst/>
              <a:extLst/>
            </p:spPr>
          </p:pic>
          <p:sp>
            <p:nvSpPr>
              <p:cNvPr id="15" name="Text Box 18"/>
              <p:cNvSpPr txBox="1"/>
              <p:nvPr/>
            </p:nvSpPr>
            <p:spPr>
              <a:xfrm>
                <a:off x="619125" y="838200"/>
                <a:ext cx="28575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800" b="1" i="1" dirty="0">
                    <a:solidFill>
                      <a:prstClr val="black"/>
                    </a:solidFill>
                    <a:ea typeface="Calibri"/>
                    <a:cs typeface="Iskoola Pota"/>
                  </a:rPr>
                  <a:t>f2</a:t>
                </a:r>
                <a:endParaRPr lang="en-US" sz="1100" dirty="0">
                  <a:solidFill>
                    <a:prstClr val="black"/>
                  </a:solidFill>
                  <a:ea typeface="Calibri"/>
                  <a:cs typeface="Iskoola Pota"/>
                </a:endParaRPr>
              </a:p>
            </p:txBody>
          </p:sp>
          <p:sp>
            <p:nvSpPr>
              <p:cNvPr id="13" name="Text Box 19"/>
              <p:cNvSpPr txBox="1"/>
              <p:nvPr/>
            </p:nvSpPr>
            <p:spPr>
              <a:xfrm>
                <a:off x="0" y="828675"/>
                <a:ext cx="285750" cy="2667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800" b="1" i="1">
                    <a:solidFill>
                      <a:prstClr val="black"/>
                    </a:solidFill>
                    <a:ea typeface="Calibri"/>
                    <a:cs typeface="Iskoola Pota"/>
                  </a:rPr>
                  <a:t>f1</a:t>
                </a:r>
                <a:endParaRPr lang="en-US" sz="1100">
                  <a:solidFill>
                    <a:prstClr val="black"/>
                  </a:solidFill>
                  <a:ea typeface="Calibri"/>
                  <a:cs typeface="Iskoola Pota"/>
                </a:endParaRPr>
              </a:p>
            </p:txBody>
          </p:sp>
        </p:grpSp>
        <p:sp>
          <p:nvSpPr>
            <p:cNvPr id="5" name="Text Box 20"/>
            <p:cNvSpPr txBox="1"/>
            <p:nvPr/>
          </p:nvSpPr>
          <p:spPr>
            <a:xfrm>
              <a:off x="1148663" y="3521718"/>
              <a:ext cx="1447800" cy="352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b="1" i="1" dirty="0">
                  <a:solidFill>
                    <a:prstClr val="black"/>
                  </a:solidFill>
                  <a:ea typeface="Calibri"/>
                  <a:cs typeface="Iskoola Pota"/>
                </a:rPr>
                <a:t>f1, f2</a:t>
              </a:r>
              <a:r>
                <a:rPr lang="en-US" sz="1100" dirty="0">
                  <a:solidFill>
                    <a:prstClr val="black"/>
                  </a:solidFill>
                  <a:ea typeface="Calibri"/>
                  <a:cs typeface="Iskoola Pota"/>
                </a:rPr>
                <a:t> : 5MHz carriers</a:t>
              </a:r>
            </a:p>
            <a:p>
              <a:pPr>
                <a:lnSpc>
                  <a:spcPct val="115000"/>
                </a:lnSpc>
                <a:spcAft>
                  <a:spcPts val="1000"/>
                </a:spcAft>
              </a:pPr>
              <a:r>
                <a:rPr lang="en-US" sz="1100" dirty="0">
                  <a:solidFill>
                    <a:prstClr val="black"/>
                  </a:solidFill>
                  <a:ea typeface="Calibri"/>
                  <a:cs typeface="Iskoola Pota"/>
                </a:rPr>
                <a:t> </a:t>
              </a:r>
            </a:p>
          </p:txBody>
        </p:sp>
      </p:grpSp>
      <p:sp>
        <p:nvSpPr>
          <p:cNvPr id="28" name="Notched Right Arrow 27"/>
          <p:cNvSpPr/>
          <p:nvPr/>
        </p:nvSpPr>
        <p:spPr>
          <a:xfrm rot="5400000">
            <a:off x="893747" y="3319951"/>
            <a:ext cx="1260894" cy="263489"/>
          </a:xfrm>
          <a:prstGeom prst="notch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Notched Right Arrow 28"/>
          <p:cNvSpPr/>
          <p:nvPr/>
        </p:nvSpPr>
        <p:spPr>
          <a:xfrm rot="5400000">
            <a:off x="2960320" y="3311404"/>
            <a:ext cx="1260894" cy="263489"/>
          </a:xfrm>
          <a:prstGeom prst="notch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Notched Right Arrow 29"/>
          <p:cNvSpPr/>
          <p:nvPr/>
        </p:nvSpPr>
        <p:spPr>
          <a:xfrm rot="5400000">
            <a:off x="3612429" y="3297663"/>
            <a:ext cx="1260894" cy="263489"/>
          </a:xfrm>
          <a:prstGeom prst="notchedRightArrow">
            <a:avLst/>
          </a:prstGeom>
          <a:solidFill>
            <a:srgbClr val="C0000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Title 1"/>
          <p:cNvSpPr txBox="1">
            <a:spLocks/>
          </p:cNvSpPr>
          <p:nvPr/>
        </p:nvSpPr>
        <p:spPr>
          <a:xfrm>
            <a:off x="396289" y="370031"/>
            <a:ext cx="8229600" cy="990600"/>
          </a:xfrm>
          <a:prstGeom prst="rect">
            <a:avLst/>
          </a:prstGeom>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4400" b="1" dirty="0" smtClean="0">
                <a:solidFill>
                  <a:schemeClr val="tx1"/>
                </a:solidFill>
              </a:rPr>
              <a:t>HSPA+ </a:t>
            </a:r>
            <a:r>
              <a:rPr lang="en-US" sz="4400" b="1" dirty="0" err="1" smtClean="0">
                <a:solidFill>
                  <a:schemeClr val="tx1"/>
                </a:solidFill>
              </a:rPr>
              <a:t>vs</a:t>
            </a:r>
            <a:r>
              <a:rPr lang="en-US" sz="4400" b="1" dirty="0" smtClean="0">
                <a:solidFill>
                  <a:schemeClr val="tx1"/>
                </a:solidFill>
              </a:rPr>
              <a:t> DC-HSPA+….</a:t>
            </a:r>
            <a:br>
              <a:rPr lang="en-US" sz="4400" b="1" dirty="0" smtClean="0">
                <a:solidFill>
                  <a:schemeClr val="tx1"/>
                </a:solidFill>
              </a:rPr>
            </a:br>
            <a:endParaRPr lang="en-US" sz="4400" b="1" dirty="0">
              <a:solidFill>
                <a:schemeClr val="tx1"/>
              </a:solidFill>
            </a:endParaRPr>
          </a:p>
        </p:txBody>
      </p:sp>
      <p:sp>
        <p:nvSpPr>
          <p:cNvPr id="22" name="Rounded Rectangular Callout 21"/>
          <p:cNvSpPr/>
          <p:nvPr/>
        </p:nvSpPr>
        <p:spPr>
          <a:xfrm>
            <a:off x="512116" y="5380570"/>
            <a:ext cx="2024159" cy="715430"/>
          </a:xfrm>
          <a:prstGeom prst="wedgeRoundRectCallout">
            <a:avLst>
              <a:gd name="adj1" fmla="val -7547"/>
              <a:gd name="adj2" fmla="val -124785"/>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HSPA+</a:t>
            </a:r>
            <a:endParaRPr lang="en-US" sz="2400" b="1" dirty="0">
              <a:effectLst>
                <a:outerShdw blurRad="38100" dist="38100" dir="2700000" algn="tl">
                  <a:srgbClr val="000000">
                    <a:alpha val="43137"/>
                  </a:srgbClr>
                </a:outerShdw>
              </a:effectLst>
            </a:endParaRPr>
          </a:p>
        </p:txBody>
      </p:sp>
      <p:sp>
        <p:nvSpPr>
          <p:cNvPr id="23" name="Rounded Rectangular Callout 22"/>
          <p:cNvSpPr/>
          <p:nvPr/>
        </p:nvSpPr>
        <p:spPr>
          <a:xfrm>
            <a:off x="3244559" y="5380570"/>
            <a:ext cx="1876879" cy="715430"/>
          </a:xfrm>
          <a:prstGeom prst="wedgeRoundRectCallout">
            <a:avLst>
              <a:gd name="adj1" fmla="val -18588"/>
              <a:gd name="adj2" fmla="val -114063"/>
              <a:gd name="adj3" fmla="val 16667"/>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DC -HSPA</a:t>
            </a:r>
            <a:r>
              <a:rPr lang="en-US" sz="2400" b="1" dirty="0">
                <a:effectLst>
                  <a:outerShdw blurRad="38100" dist="38100" dir="2700000" algn="tl">
                    <a:srgbClr val="000000">
                      <a:alpha val="43137"/>
                    </a:srgbClr>
                  </a:outerShdw>
                </a:effectLst>
              </a:rPr>
              <a:t>+</a:t>
            </a:r>
          </a:p>
        </p:txBody>
      </p:sp>
      <p:graphicFrame>
        <p:nvGraphicFramePr>
          <p:cNvPr id="10" name="Diagram 9"/>
          <p:cNvGraphicFramePr/>
          <p:nvPr>
            <p:extLst>
              <p:ext uri="{D42A27DB-BD31-4B8C-83A1-F6EECF244321}">
                <p14:modId xmlns:p14="http://schemas.microsoft.com/office/powerpoint/2010/main" val="2878904868"/>
              </p:ext>
            </p:extLst>
          </p:nvPr>
        </p:nvGraphicFramePr>
        <p:xfrm>
          <a:off x="5121438" y="1885378"/>
          <a:ext cx="3641562" cy="34951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445757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5"/>
          <p:cNvPicPr>
            <a:picLocks noChangeAspect="1" noChangeArrowheads="1"/>
          </p:cNvPicPr>
          <p:nvPr/>
        </p:nvPicPr>
        <p:blipFill>
          <a:blip r:embed="rId3" cstate="print"/>
          <a:srcRect/>
          <a:stretch>
            <a:fillRect/>
          </a:stretch>
        </p:blipFill>
        <p:spPr bwMode="auto">
          <a:xfrm>
            <a:off x="142876" y="6238878"/>
            <a:ext cx="466725" cy="466725"/>
          </a:xfrm>
          <a:prstGeom prst="rect">
            <a:avLst/>
          </a:prstGeom>
          <a:noFill/>
          <a:ln w="9525">
            <a:noFill/>
            <a:miter lim="800000"/>
            <a:headEnd/>
            <a:tailEnd/>
          </a:ln>
        </p:spPr>
      </p:pic>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3.bp.blogspot.com/-3jvTYDoIVsE/T0Cihl8CSdI/AAAAAAAAJGg/s1bd7xNRanc/s1600/road_wallpaper_da058019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6" y="176464"/>
            <a:ext cx="6667500" cy="3557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1219200" y="4343400"/>
            <a:ext cx="8077200" cy="769441"/>
          </a:xfrm>
          <a:prstGeom prst="rect">
            <a:avLst/>
          </a:prstGeom>
          <a:noFill/>
        </p:spPr>
        <p:txBody>
          <a:bodyPr wrap="square" rtlCol="0">
            <a:spAutoFit/>
          </a:bodyPr>
          <a:lstStyle/>
          <a:p>
            <a:r>
              <a:rPr lang="en-US" sz="4400" b="1" dirty="0" smtClean="0">
                <a:latin typeface="+mj-lt"/>
              </a:rPr>
              <a:t>Mobile Broadband Evolution</a:t>
            </a:r>
            <a:endParaRPr lang="en-US" sz="4400" b="1" dirty="0">
              <a:latin typeface="+mj-lt"/>
            </a:endParaRPr>
          </a:p>
        </p:txBody>
      </p:sp>
    </p:spTree>
    <p:extLst>
      <p:ext uri="{BB962C8B-B14F-4D97-AF65-F5344CB8AC3E}">
        <p14:creationId xmlns:p14="http://schemas.microsoft.com/office/powerpoint/2010/main" val="877845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340" y="3066614"/>
            <a:ext cx="1389720" cy="304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493" y="4291925"/>
            <a:ext cx="84836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Left-Right Arrow 20"/>
          <p:cNvSpPr/>
          <p:nvPr/>
        </p:nvSpPr>
        <p:spPr>
          <a:xfrm>
            <a:off x="2781299" y="4105330"/>
            <a:ext cx="3581399" cy="484632"/>
          </a:xfrm>
          <a:prstGeom prst="lef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2781300" y="4804205"/>
            <a:ext cx="3581399" cy="484632"/>
          </a:xfrm>
          <a:prstGeom prst="lef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41158" y="1490008"/>
            <a:ext cx="8534400" cy="1938992"/>
          </a:xfrm>
          <a:prstGeom prst="rect">
            <a:avLst/>
          </a:prstGeom>
          <a:noFill/>
        </p:spPr>
        <p:txBody>
          <a:bodyPr wrap="square" rtlCol="0">
            <a:spAutoFit/>
          </a:bodyPr>
          <a:lstStyle/>
          <a:p>
            <a:pPr marL="285750" indent="-285750">
              <a:buFont typeface="Wingdings" pitchFamily="2" charset="2"/>
              <a:buChar char="Ø"/>
            </a:pPr>
            <a:r>
              <a:rPr lang="en-US" sz="3200" b="1" dirty="0" smtClean="0"/>
              <a:t>Anchor Carrier :  Both UL and DL</a:t>
            </a:r>
          </a:p>
          <a:p>
            <a:endParaRPr lang="en-US" sz="3200" dirty="0" smtClean="0"/>
          </a:p>
          <a:p>
            <a:pPr marL="285750" indent="-285750">
              <a:buFont typeface="Wingdings" pitchFamily="2" charset="2"/>
              <a:buChar char="Ø"/>
            </a:pPr>
            <a:r>
              <a:rPr lang="en-US" sz="3200" b="1" dirty="0" smtClean="0"/>
              <a:t>Supplementary Carrier : Only for DL</a:t>
            </a:r>
          </a:p>
          <a:p>
            <a:pPr marL="285750" indent="-285750">
              <a:buFont typeface="Wingdings" pitchFamily="2" charset="2"/>
              <a:buChar char="Ø"/>
            </a:pPr>
            <a:endParaRPr lang="en-US" sz="2400" dirty="0"/>
          </a:p>
        </p:txBody>
      </p:sp>
      <p:sp>
        <p:nvSpPr>
          <p:cNvPr id="6" name="TextBox 5"/>
          <p:cNvSpPr txBox="1"/>
          <p:nvPr/>
        </p:nvSpPr>
        <p:spPr>
          <a:xfrm>
            <a:off x="175527" y="505690"/>
            <a:ext cx="8915400" cy="769441"/>
          </a:xfrm>
          <a:prstGeom prst="rect">
            <a:avLst/>
          </a:prstGeom>
          <a:noFill/>
        </p:spPr>
        <p:txBody>
          <a:bodyPr wrap="square" rtlCol="0">
            <a:spAutoFit/>
          </a:bodyPr>
          <a:lstStyle/>
          <a:p>
            <a:r>
              <a:rPr lang="en-US" sz="4400" b="1" dirty="0" smtClean="0"/>
              <a:t>About Two carriers……</a:t>
            </a:r>
            <a:endParaRPr lang="en-US" sz="4400" b="1" dirty="0"/>
          </a:p>
        </p:txBody>
      </p:sp>
    </p:spTree>
    <p:extLst>
      <p:ext uri="{BB962C8B-B14F-4D97-AF65-F5344CB8AC3E}">
        <p14:creationId xmlns:p14="http://schemas.microsoft.com/office/powerpoint/2010/main" val="3336820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2" end="2"/>
                                            </p:txEl>
                                          </p:spTgt>
                                        </p:tgtEl>
                                        <p:attrNameLst>
                                          <p:attrName>style.visibility</p:attrName>
                                        </p:attrNameLst>
                                      </p:cBhvr>
                                      <p:to>
                                        <p:strVal val="visible"/>
                                      </p:to>
                                    </p:set>
                                    <p:animEffect transition="in" filter="fade">
                                      <p:cBhvr>
                                        <p:cTn id="24" dur="500"/>
                                        <p:tgtEl>
                                          <p:spTgt spid="23">
                                            <p:txEl>
                                              <p:pRg st="2" end="2"/>
                                            </p:txEl>
                                          </p:spTgt>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304800"/>
            <a:ext cx="8229600" cy="1143000"/>
          </a:xfrm>
        </p:spPr>
        <p:txBody>
          <a:bodyPr>
            <a:normAutofit fontScale="90000"/>
          </a:bodyPr>
          <a:lstStyle/>
          <a:p>
            <a:pPr algn="l"/>
            <a:r>
              <a:rPr lang="en-US" b="1" dirty="0" smtClean="0">
                <a:effectLst>
                  <a:outerShdw blurRad="38100" dist="38100" dir="2700000" algn="tl">
                    <a:srgbClr val="000000">
                      <a:alpha val="43137"/>
                    </a:srgbClr>
                  </a:outerShdw>
                </a:effectLst>
              </a:rPr>
              <a:t>DC-HSPA+….</a:t>
            </a:r>
            <a:br>
              <a:rPr 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322"/>
          <a:stretch/>
        </p:blipFill>
        <p:spPr bwMode="auto">
          <a:xfrm>
            <a:off x="533400" y="1285103"/>
            <a:ext cx="6400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loud Callout 7"/>
          <p:cNvSpPr/>
          <p:nvPr/>
        </p:nvSpPr>
        <p:spPr bwMode="auto">
          <a:xfrm>
            <a:off x="3886200" y="533400"/>
            <a:ext cx="4038600" cy="2390003"/>
          </a:xfrm>
          <a:prstGeom prst="cloudCallout">
            <a:avLst>
              <a:gd name="adj1" fmla="val -28401"/>
              <a:gd name="adj2" fmla="val 87433"/>
            </a:avLst>
          </a:prstGeom>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2800" b="1" dirty="0" smtClean="0">
                <a:solidFill>
                  <a:srgbClr val="C00000"/>
                </a:solidFill>
                <a:effectLst>
                  <a:outerShdw blurRad="38100" dist="38100" dir="2700000" algn="tl">
                    <a:srgbClr val="000000">
                      <a:alpha val="43137"/>
                    </a:srgbClr>
                  </a:outerShdw>
                </a:effectLst>
                <a:latin typeface="Arial" charset="0"/>
              </a:rPr>
              <a:t>   Doubles Speed</a:t>
            </a:r>
            <a:endParaRPr lang="en-US" sz="2800" b="1" dirty="0">
              <a:solidFill>
                <a:srgbClr val="C00000"/>
              </a:solidFill>
              <a:effectLst>
                <a:outerShdw blurRad="38100" dist="38100" dir="2700000" algn="tl">
                  <a:srgbClr val="000000">
                    <a:alpha val="43137"/>
                  </a:srgbClr>
                </a:outerShdw>
              </a:effectLst>
              <a:latin typeface="Arial" charset="0"/>
            </a:endParaRPr>
          </a:p>
          <a:p>
            <a:pPr algn="ctr"/>
            <a:r>
              <a:rPr lang="en-US" sz="2800" b="1" dirty="0">
                <a:solidFill>
                  <a:srgbClr val="C00000"/>
                </a:solidFill>
                <a:effectLst>
                  <a:outerShdw blurRad="38100" dist="38100" dir="2700000" algn="tl">
                    <a:srgbClr val="000000">
                      <a:alpha val="43137"/>
                    </a:srgbClr>
                  </a:outerShdw>
                </a:effectLst>
                <a:latin typeface="Arial" charset="0"/>
              </a:rPr>
              <a:t>Throughout </a:t>
            </a:r>
          </a:p>
          <a:p>
            <a:pPr algn="ctr"/>
            <a:r>
              <a:rPr lang="en-US" sz="2800" b="1" dirty="0">
                <a:solidFill>
                  <a:srgbClr val="C00000"/>
                </a:solidFill>
                <a:effectLst>
                  <a:outerShdw blurRad="38100" dist="38100" dir="2700000" algn="tl">
                    <a:srgbClr val="000000">
                      <a:alpha val="43137"/>
                    </a:srgbClr>
                  </a:outerShdw>
                </a:effectLst>
                <a:latin typeface="Arial" charset="0"/>
              </a:rPr>
              <a:t>the cell.</a:t>
            </a:r>
          </a:p>
        </p:txBody>
      </p:sp>
    </p:spTree>
    <p:extLst>
      <p:ext uri="{BB962C8B-B14F-4D97-AF65-F5344CB8AC3E}">
        <p14:creationId xmlns:p14="http://schemas.microsoft.com/office/powerpoint/2010/main" val="34953501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8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457200"/>
            <a:ext cx="8382000" cy="4370427"/>
          </a:xfrm>
          <a:prstGeom prst="rect">
            <a:avLst/>
          </a:prstGeom>
          <a:noFill/>
        </p:spPr>
        <p:txBody>
          <a:bodyPr wrap="square" rtlCol="0">
            <a:spAutoFit/>
          </a:bodyPr>
          <a:lstStyle/>
          <a:p>
            <a:r>
              <a:rPr lang="en-US" sz="3600" b="1" dirty="0" smtClean="0"/>
              <a:t>Other Advantages :</a:t>
            </a:r>
          </a:p>
          <a:p>
            <a:endParaRPr lang="en-US" sz="2800" dirty="0"/>
          </a:p>
          <a:p>
            <a:pPr marL="285750" indent="-285750">
              <a:buFont typeface="Wingdings" pitchFamily="2" charset="2"/>
              <a:buChar char="Ø"/>
            </a:pPr>
            <a:r>
              <a:rPr lang="en-US" sz="2800" dirty="0" smtClean="0"/>
              <a:t>HSDPA Carrier load balancing  : High Radio Resource usage efficiency </a:t>
            </a:r>
          </a:p>
          <a:p>
            <a:pPr marL="285750" indent="-285750">
              <a:buFont typeface="Wingdings" pitchFamily="2" charset="2"/>
              <a:buChar char="Ø"/>
            </a:pPr>
            <a:endParaRPr lang="en-US" sz="2800" dirty="0"/>
          </a:p>
          <a:p>
            <a:pPr marL="285750" indent="-285750">
              <a:buFont typeface="Wingdings" pitchFamily="2" charset="2"/>
              <a:buChar char="Ø"/>
            </a:pPr>
            <a:r>
              <a:rPr lang="en-US" sz="2800" dirty="0" smtClean="0"/>
              <a:t>DC-HSPA+ is backward compatible with earlier Releases of 3G (R’99, Rel.5, Rel.6 and Rel.7)</a:t>
            </a:r>
          </a:p>
          <a:p>
            <a:pPr marL="285750" indent="-285750">
              <a:buFont typeface="Wingdings" pitchFamily="2" charset="2"/>
              <a:buChar char="Ø"/>
            </a:pPr>
            <a:endParaRPr lang="en-US" sz="2800" dirty="0"/>
          </a:p>
          <a:p>
            <a:pPr marL="285750" indent="-285750">
              <a:buFont typeface="Wingdings" pitchFamily="2" charset="2"/>
              <a:buChar char="Ø"/>
            </a:pPr>
            <a:r>
              <a:rPr lang="en-US" sz="2800" dirty="0" smtClean="0"/>
              <a:t>High Spectrum efficiency</a:t>
            </a:r>
          </a:p>
          <a:p>
            <a:pPr marL="285750" indent="-285750">
              <a:buFont typeface="Wingdings" pitchFamily="2" charset="2"/>
              <a:buChar char="Ø"/>
            </a:pPr>
            <a:endParaRPr lang="en-US" dirty="0"/>
          </a:p>
        </p:txBody>
      </p:sp>
    </p:spTree>
    <p:extLst>
      <p:ext uri="{BB962C8B-B14F-4D97-AF65-F5344CB8AC3E}">
        <p14:creationId xmlns:p14="http://schemas.microsoft.com/office/powerpoint/2010/main" val="2802321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228600"/>
            <a:ext cx="8229600" cy="990600"/>
          </a:xfrm>
        </p:spPr>
        <p:txBody>
          <a:bodyPr>
            <a:normAutofit/>
          </a:bodyPr>
          <a:lstStyle/>
          <a:p>
            <a:r>
              <a:rPr lang="en-US" sz="3600" b="1" dirty="0" smtClean="0"/>
              <a:t>DC-HSPA+ </a:t>
            </a:r>
            <a:r>
              <a:rPr lang="en-US" sz="3600" b="1" dirty="0"/>
              <a:t>Test </a:t>
            </a:r>
            <a:r>
              <a:rPr lang="en-US" sz="3600" b="1" dirty="0" smtClean="0"/>
              <a:t>Results</a:t>
            </a:r>
            <a:endParaRPr lang="en-US" sz="3600" b="1" dirty="0"/>
          </a:p>
        </p:txBody>
      </p:sp>
      <p:sp>
        <p:nvSpPr>
          <p:cNvPr id="4" name="Content Placeholder 3"/>
          <p:cNvSpPr>
            <a:spLocks noGrp="1"/>
          </p:cNvSpPr>
          <p:nvPr>
            <p:ph idx="1"/>
          </p:nvPr>
        </p:nvSpPr>
        <p:spPr>
          <a:xfrm>
            <a:off x="457200" y="990600"/>
            <a:ext cx="8229600" cy="4525963"/>
          </a:xfrm>
        </p:spPr>
        <p:txBody>
          <a:bodyPr/>
          <a:lstStyle/>
          <a:p>
            <a:endParaRPr lang="en-US" sz="3600" b="1" dirty="0">
              <a:solidFill>
                <a:schemeClr val="tx2"/>
              </a:solidFill>
              <a:latin typeface="+mj-lt"/>
              <a:ea typeface="+mj-ea"/>
              <a:cs typeface="+mj-cs"/>
            </a:endParaRPr>
          </a:p>
          <a:p>
            <a:pPr marL="0" indent="0">
              <a:buNone/>
            </a:pPr>
            <a:endParaRPr lang="en-US" sz="3600" b="1" dirty="0">
              <a:solidFill>
                <a:schemeClr val="tx2"/>
              </a:solidFill>
              <a:latin typeface="+mj-lt"/>
              <a:ea typeface="+mj-ea"/>
              <a:cs typeface="+mj-cs"/>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85154"/>
            <a:ext cx="8001000" cy="4993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bwMode="auto">
          <a:xfrm>
            <a:off x="5063836" y="228600"/>
            <a:ext cx="3200400" cy="1752600"/>
          </a:xfrm>
          <a:prstGeom prst="wedgeRoundRectCallout">
            <a:avLst>
              <a:gd name="adj1" fmla="val -69564"/>
              <a:gd name="adj2" fmla="val 95957"/>
              <a:gd name="adj3" fmla="val 1666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2400" b="1" dirty="0" smtClean="0">
                <a:solidFill>
                  <a:schemeClr val="bg1"/>
                </a:solidFill>
                <a:effectLst>
                  <a:outerShdw blurRad="38100" dist="38100" dir="2700000" algn="tl">
                    <a:srgbClr val="000000">
                      <a:alpha val="43137"/>
                    </a:srgbClr>
                  </a:outerShdw>
                </a:effectLst>
                <a:latin typeface="Arial" charset="0"/>
              </a:rPr>
              <a:t>Peak Throughput </a:t>
            </a:r>
            <a:endParaRPr lang="en-US" sz="2400" b="1" dirty="0">
              <a:solidFill>
                <a:schemeClr val="bg1"/>
              </a:solidFill>
              <a:effectLst>
                <a:outerShdw blurRad="38100" dist="38100" dir="2700000" algn="tl">
                  <a:srgbClr val="000000">
                    <a:alpha val="43137"/>
                  </a:srgbClr>
                </a:outerShdw>
              </a:effectLst>
              <a:latin typeface="Arial" charset="0"/>
            </a:endParaRPr>
          </a:p>
          <a:p>
            <a:pPr algn="ctr"/>
            <a:r>
              <a:rPr lang="en-US" sz="3600" b="1" dirty="0" smtClean="0">
                <a:solidFill>
                  <a:schemeClr val="bg1"/>
                </a:solidFill>
                <a:effectLst>
                  <a:outerShdw blurRad="38100" dist="38100" dir="2700000" algn="tl">
                    <a:srgbClr val="000000">
                      <a:alpha val="43137"/>
                    </a:srgbClr>
                  </a:outerShdw>
                </a:effectLst>
                <a:latin typeface="Arial" charset="0"/>
              </a:rPr>
              <a:t>32Mbps </a:t>
            </a:r>
            <a:endParaRPr lang="en-US" sz="2400" b="1" dirty="0">
              <a:solidFill>
                <a:schemeClr val="bg1"/>
              </a:solidFill>
              <a:effectLst>
                <a:outerShdw blurRad="38100" dist="38100" dir="2700000" algn="tl">
                  <a:srgbClr val="000000">
                    <a:alpha val="43137"/>
                  </a:srgbClr>
                </a:outerShdw>
              </a:effectLst>
              <a:latin typeface="Arial" charset="0"/>
            </a:endParaRPr>
          </a:p>
          <a:p>
            <a:pPr algn="ctr"/>
            <a:r>
              <a:rPr lang="en-US" sz="2400" b="1" dirty="0" smtClean="0">
                <a:solidFill>
                  <a:schemeClr val="bg1"/>
                </a:solidFill>
                <a:effectLst>
                  <a:outerShdw blurRad="38100" dist="38100" dir="2700000" algn="tl">
                    <a:srgbClr val="000000">
                      <a:alpha val="43137"/>
                    </a:srgbClr>
                  </a:outerShdw>
                </a:effectLst>
                <a:latin typeface="Arial" charset="0"/>
              </a:rPr>
              <a:t>@ Rotunda Tower</a:t>
            </a:r>
            <a:r>
              <a:rPr lang="en-US" sz="2400" b="1" dirty="0" smtClean="0">
                <a:solidFill>
                  <a:srgbClr val="C00000"/>
                </a:solidFill>
                <a:effectLst>
                  <a:outerShdw blurRad="38100" dist="38100" dir="2700000" algn="tl">
                    <a:srgbClr val="000000">
                      <a:alpha val="43137"/>
                    </a:srgbClr>
                  </a:outerShdw>
                </a:effectLst>
                <a:latin typeface="Arial" charset="0"/>
              </a:rPr>
              <a:t>.</a:t>
            </a:r>
            <a:endParaRPr lang="en-US" sz="2400" b="1" dirty="0">
              <a:solidFill>
                <a:srgbClr val="C000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45678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3205163" y="474477"/>
            <a:ext cx="5943600" cy="2690813"/>
            <a:chOff x="-1" y="0"/>
            <a:chExt cx="9144001" cy="3600450"/>
          </a:xfrm>
        </p:grpSpPr>
        <p:pic>
          <p:nvPicPr>
            <p:cNvPr id="4" name="Picture 3" descr="Filezilla 2- 21Mbps.bmp"/>
            <p:cNvPicPr>
              <a:picLocks noChangeAspect="1"/>
            </p:cNvPicPr>
            <p:nvPr/>
          </p:nvPicPr>
          <p:blipFill>
            <a:blip r:embed="rId4" cstate="print"/>
            <a:stretch>
              <a:fillRect/>
            </a:stretch>
          </p:blipFill>
          <p:spPr>
            <a:xfrm>
              <a:off x="-1" y="0"/>
              <a:ext cx="9144001" cy="3600450"/>
            </a:xfrm>
            <a:prstGeom prst="rect">
              <a:avLst/>
            </a:prstGeom>
          </p:spPr>
        </p:pic>
        <p:sp>
          <p:nvSpPr>
            <p:cNvPr id="36" name="Horizontal Scroll 35"/>
            <p:cNvSpPr/>
            <p:nvPr/>
          </p:nvSpPr>
          <p:spPr>
            <a:xfrm>
              <a:off x="6586183" y="1593046"/>
              <a:ext cx="1729021" cy="1021373"/>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rPr>
                <a:t>16.5Mbps</a:t>
              </a:r>
              <a:endParaRPr lang="en-US" sz="1400" dirty="0">
                <a:solidFill>
                  <a:sysClr val="windowText" lastClr="000000"/>
                </a:solidFill>
              </a:endParaRPr>
            </a:p>
          </p:txBody>
        </p:sp>
      </p:grpSp>
      <p:graphicFrame>
        <p:nvGraphicFramePr>
          <p:cNvPr id="8" name="Diagram 7"/>
          <p:cNvGraphicFramePr/>
          <p:nvPr>
            <p:extLst>
              <p:ext uri="{D42A27DB-BD31-4B8C-83A1-F6EECF244321}">
                <p14:modId xmlns:p14="http://schemas.microsoft.com/office/powerpoint/2010/main" val="961820938"/>
              </p:ext>
            </p:extLst>
          </p:nvPr>
        </p:nvGraphicFramePr>
        <p:xfrm>
          <a:off x="0" y="1066800"/>
          <a:ext cx="4267200" cy="45032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152400" y="184666"/>
            <a:ext cx="3205163" cy="461665"/>
          </a:xfrm>
          <a:prstGeom prst="rect">
            <a:avLst/>
          </a:prstGeom>
          <a:noFill/>
        </p:spPr>
        <p:txBody>
          <a:bodyPr wrap="square" rtlCol="0">
            <a:spAutoFit/>
          </a:bodyPr>
          <a:lstStyle/>
          <a:p>
            <a:r>
              <a:rPr lang="en-US" sz="2400" b="1" dirty="0" smtClean="0"/>
              <a:t>From Local File Server :</a:t>
            </a:r>
            <a:endParaRPr lang="en-US" sz="2400" b="1" dirty="0"/>
          </a:p>
        </p:txBody>
      </p:sp>
      <p:grpSp>
        <p:nvGrpSpPr>
          <p:cNvPr id="11" name="Group 10"/>
          <p:cNvGrpSpPr/>
          <p:nvPr/>
        </p:nvGrpSpPr>
        <p:grpSpPr>
          <a:xfrm>
            <a:off x="141505" y="31968"/>
            <a:ext cx="3063658" cy="958632"/>
            <a:chOff x="141505" y="31968"/>
            <a:chExt cx="3063658" cy="958632"/>
          </a:xfrm>
        </p:grpSpPr>
        <p:pic>
          <p:nvPicPr>
            <p:cNvPr id="15"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41505" y="31968"/>
              <a:ext cx="958632" cy="95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100137" y="184666"/>
              <a:ext cx="2105026" cy="461665"/>
            </a:xfrm>
            <a:prstGeom prst="rect">
              <a:avLst/>
            </a:prstGeom>
            <a:noFill/>
          </p:spPr>
          <p:txBody>
            <a:bodyPr wrap="square" rtlCol="0">
              <a:spAutoFit/>
            </a:bodyPr>
            <a:lstStyle/>
            <a:p>
              <a:r>
                <a:rPr lang="en-US" sz="2400" b="1" dirty="0" err="1" smtClean="0"/>
                <a:t>Torrentz</a:t>
              </a:r>
              <a:r>
                <a:rPr lang="en-US" sz="2400" b="1" dirty="0" smtClean="0"/>
                <a:t> :</a:t>
              </a:r>
              <a:endParaRPr lang="en-US" sz="2400" dirty="0"/>
            </a:p>
          </p:txBody>
        </p:sp>
      </p:grpSp>
      <p:grpSp>
        <p:nvGrpSpPr>
          <p:cNvPr id="13" name="Group 12"/>
          <p:cNvGrpSpPr/>
          <p:nvPr/>
        </p:nvGrpSpPr>
        <p:grpSpPr>
          <a:xfrm>
            <a:off x="3205163" y="474478"/>
            <a:ext cx="5943599" cy="2690812"/>
            <a:chOff x="3205163" y="474478"/>
            <a:chExt cx="5943599" cy="2690812"/>
          </a:xfrm>
        </p:grpSpPr>
        <p:pic>
          <p:nvPicPr>
            <p:cNvPr id="19" name="Content Placeholder 3" descr="Torrenzs download.bmp"/>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205163" y="474478"/>
              <a:ext cx="5943599" cy="2690812"/>
            </a:xfrm>
            <a:prstGeom prst="rect">
              <a:avLst/>
            </a:prstGeom>
          </p:spPr>
        </p:pic>
        <p:sp>
          <p:nvSpPr>
            <p:cNvPr id="20" name="Horizontal Scroll 19"/>
            <p:cNvSpPr/>
            <p:nvPr/>
          </p:nvSpPr>
          <p:spPr>
            <a:xfrm>
              <a:off x="7530481" y="762000"/>
              <a:ext cx="1120961" cy="789659"/>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ysClr val="windowText" lastClr="000000"/>
                  </a:solidFill>
                </a:rPr>
                <a:t>8.2 Mbps</a:t>
              </a:r>
              <a:endParaRPr lang="en-US" sz="1400" b="1" dirty="0">
                <a:solidFill>
                  <a:sysClr val="windowText" lastClr="000000"/>
                </a:solidFill>
              </a:endParaRPr>
            </a:p>
          </p:txBody>
        </p:sp>
      </p:grpSp>
      <p:grpSp>
        <p:nvGrpSpPr>
          <p:cNvPr id="16" name="Group 15"/>
          <p:cNvGrpSpPr/>
          <p:nvPr/>
        </p:nvGrpSpPr>
        <p:grpSpPr>
          <a:xfrm>
            <a:off x="90487" y="56982"/>
            <a:ext cx="3527341" cy="781218"/>
            <a:chOff x="1081087" y="9829"/>
            <a:chExt cx="3720399" cy="781218"/>
          </a:xfrm>
        </p:grpSpPr>
        <p:pic>
          <p:nvPicPr>
            <p:cNvPr id="27" name="Picture 4" descr="http://s.ytimg.com/yt/img/logos/youtube_logo_standard_againstwhite-vflKoO81_.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81087" y="9829"/>
              <a:ext cx="2143126" cy="7812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194074" y="31968"/>
              <a:ext cx="1607412" cy="461665"/>
            </a:xfrm>
            <a:prstGeom prst="rect">
              <a:avLst/>
            </a:prstGeom>
            <a:noFill/>
          </p:spPr>
          <p:txBody>
            <a:bodyPr wrap="square" rtlCol="0">
              <a:spAutoFit/>
            </a:bodyPr>
            <a:lstStyle/>
            <a:p>
              <a:r>
                <a:rPr lang="en-US" sz="2400" b="1" dirty="0" smtClean="0"/>
                <a:t>YouTube :</a:t>
              </a:r>
              <a:endParaRPr lang="en-US" sz="2400" b="1" dirty="0"/>
            </a:p>
          </p:txBody>
        </p:sp>
      </p:grpSp>
      <p:grpSp>
        <p:nvGrpSpPr>
          <p:cNvPr id="17" name="Group 16"/>
          <p:cNvGrpSpPr/>
          <p:nvPr/>
        </p:nvGrpSpPr>
        <p:grpSpPr>
          <a:xfrm>
            <a:off x="3205163" y="474478"/>
            <a:ext cx="5905498" cy="2660992"/>
            <a:chOff x="3205163" y="474478"/>
            <a:chExt cx="5905498" cy="2660992"/>
          </a:xfrm>
        </p:grpSpPr>
        <p:pic>
          <p:nvPicPr>
            <p:cNvPr id="28" name="Content Placeholder 5" descr="Youtube.bmp"/>
            <p:cNvPicPr>
              <a:picLocks noChangeAspect="1"/>
            </p:cNvPicPr>
            <p:nvPr/>
          </p:nvPicPr>
          <p:blipFill>
            <a:blip r:embed="rId13" cstate="print"/>
            <a:stretch>
              <a:fillRect/>
            </a:stretch>
          </p:blipFill>
          <p:spPr>
            <a:xfrm>
              <a:off x="3205163" y="474478"/>
              <a:ext cx="5905498" cy="2660992"/>
            </a:xfrm>
            <a:prstGeom prst="rect">
              <a:avLst/>
            </a:prstGeom>
          </p:spPr>
        </p:pic>
        <p:sp>
          <p:nvSpPr>
            <p:cNvPr id="29" name="Horizontal Scroll 28"/>
            <p:cNvSpPr/>
            <p:nvPr/>
          </p:nvSpPr>
          <p:spPr>
            <a:xfrm>
              <a:off x="6117531" y="838200"/>
              <a:ext cx="1188144" cy="713459"/>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ysClr val="windowText" lastClr="000000"/>
                  </a:solidFill>
                </a:rPr>
                <a:t>15.1Mbps</a:t>
              </a:r>
              <a:endParaRPr lang="en-US" sz="1400" b="1" dirty="0">
                <a:solidFill>
                  <a:sysClr val="windowText" lastClr="000000"/>
                </a:solidFill>
              </a:endParaRPr>
            </a:p>
          </p:txBody>
        </p:sp>
      </p:grpSp>
      <p:grpSp>
        <p:nvGrpSpPr>
          <p:cNvPr id="2" name="Group 1"/>
          <p:cNvGrpSpPr/>
          <p:nvPr/>
        </p:nvGrpSpPr>
        <p:grpSpPr>
          <a:xfrm>
            <a:off x="3205164" y="3455874"/>
            <a:ext cx="5943600" cy="2944926"/>
            <a:chOff x="3205164" y="3455874"/>
            <a:chExt cx="5943600" cy="2775288"/>
          </a:xfrm>
        </p:grpSpPr>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5164" y="3455874"/>
              <a:ext cx="5943600" cy="277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Horizontal Scroll 36"/>
            <p:cNvSpPr/>
            <p:nvPr/>
          </p:nvSpPr>
          <p:spPr>
            <a:xfrm>
              <a:off x="7494318" y="4691465"/>
              <a:ext cx="1122213" cy="772034"/>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32.7 Mbps</a:t>
              </a:r>
              <a:endParaRPr lang="en-US" sz="1400" dirty="0"/>
            </a:p>
          </p:txBody>
        </p:sp>
      </p:grpSp>
      <p:grpSp>
        <p:nvGrpSpPr>
          <p:cNvPr id="21" name="Group 20"/>
          <p:cNvGrpSpPr/>
          <p:nvPr/>
        </p:nvGrpSpPr>
        <p:grpSpPr>
          <a:xfrm>
            <a:off x="3209928" y="3440187"/>
            <a:ext cx="5938836" cy="2960613"/>
            <a:chOff x="0" y="3228916"/>
            <a:chExt cx="9144000" cy="3284415"/>
          </a:xfrm>
        </p:grpSpPr>
        <p:pic>
          <p:nvPicPr>
            <p:cNvPr id="22" name="Content Placeholder 3" descr="torrentz.bmp"/>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0" y="3228916"/>
              <a:ext cx="9144000" cy="3284415"/>
            </a:xfrm>
            <a:prstGeom prst="rect">
              <a:avLst/>
            </a:prstGeom>
          </p:spPr>
        </p:pic>
        <p:sp>
          <p:nvSpPr>
            <p:cNvPr id="23" name="Horizontal Scroll 22"/>
            <p:cNvSpPr/>
            <p:nvPr/>
          </p:nvSpPr>
          <p:spPr>
            <a:xfrm>
              <a:off x="6914830" y="4904460"/>
              <a:ext cx="1752523" cy="875626"/>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24.5Mbps</a:t>
              </a:r>
              <a:endParaRPr lang="en-US" sz="1400" dirty="0"/>
            </a:p>
          </p:txBody>
        </p:sp>
      </p:grpSp>
      <p:grpSp>
        <p:nvGrpSpPr>
          <p:cNvPr id="31" name="Group 30"/>
          <p:cNvGrpSpPr/>
          <p:nvPr/>
        </p:nvGrpSpPr>
        <p:grpSpPr>
          <a:xfrm>
            <a:off x="3209928" y="3436936"/>
            <a:ext cx="5953125" cy="2960613"/>
            <a:chOff x="2133600" y="3810000"/>
            <a:chExt cx="7010400" cy="2640710"/>
          </a:xfrm>
        </p:grpSpPr>
        <p:pic>
          <p:nvPicPr>
            <p:cNvPr id="32" name="Content Placeholder 3" descr="youtube.bmp"/>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133600" y="3810000"/>
              <a:ext cx="7010400" cy="2640710"/>
            </a:xfrm>
            <a:prstGeom prst="rect">
              <a:avLst/>
            </a:prstGeom>
          </p:spPr>
        </p:pic>
        <p:sp>
          <p:nvSpPr>
            <p:cNvPr id="33" name="Horizontal Scroll 32"/>
            <p:cNvSpPr/>
            <p:nvPr/>
          </p:nvSpPr>
          <p:spPr>
            <a:xfrm>
              <a:off x="7529387" y="4111655"/>
              <a:ext cx="1273393" cy="658367"/>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t>18.6Mbps</a:t>
              </a:r>
              <a:endParaRPr lang="en-US" sz="1400" b="1" dirty="0"/>
            </a:p>
          </p:txBody>
        </p:sp>
      </p:grpSp>
    </p:spTree>
    <p:extLst>
      <p:ext uri="{BB962C8B-B14F-4D97-AF65-F5344CB8AC3E}">
        <p14:creationId xmlns:p14="http://schemas.microsoft.com/office/powerpoint/2010/main" val="6673823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9" presetID="6"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22" presetID="6"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6"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par>
                                <p:cTn id="33" presetID="6"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circle(in)">
                                      <p:cBhvr>
                                        <p:cTn id="35"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charakav\AppData\Local\Microsoft\Windows\Temporary Internet Files\Content.Outlook\EV0OYZRC\Screenshot_2012-08-13-20-06-1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1295400"/>
            <a:ext cx="3581401" cy="55026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04800"/>
            <a:ext cx="8229600" cy="990600"/>
          </a:xfrm>
        </p:spPr>
        <p:txBody>
          <a:bodyPr>
            <a:normAutofit/>
          </a:bodyPr>
          <a:lstStyle/>
          <a:p>
            <a:pPr algn="l"/>
            <a:r>
              <a:rPr lang="en-US" sz="4000" b="1" dirty="0" smtClean="0">
                <a:latin typeface="+mn-lt"/>
                <a:ea typeface="+mn-ea"/>
                <a:cs typeface="+mn-cs"/>
              </a:rPr>
              <a:t>Test Results from </a:t>
            </a:r>
            <a:r>
              <a:rPr lang="en-US" sz="4000" b="1" dirty="0" err="1" smtClean="0">
                <a:latin typeface="+mn-lt"/>
                <a:ea typeface="+mn-ea"/>
                <a:cs typeface="+mn-cs"/>
              </a:rPr>
              <a:t>Bagathale</a:t>
            </a:r>
            <a:r>
              <a:rPr lang="en-US" b="1" dirty="0" err="1" smtClean="0">
                <a:latin typeface="+mn-lt"/>
                <a:ea typeface="+mn-ea"/>
                <a:cs typeface="+mn-cs"/>
              </a:rPr>
              <a:t>Rd</a:t>
            </a:r>
            <a:endParaRPr lang="en-US" sz="4000" b="1" dirty="0">
              <a:latin typeface="+mn-lt"/>
              <a:ea typeface="+mn-ea"/>
              <a:cs typeface="+mn-cs"/>
            </a:endParaRPr>
          </a:p>
        </p:txBody>
      </p:sp>
      <p:sp>
        <p:nvSpPr>
          <p:cNvPr id="10" name="Rectangle 9"/>
          <p:cNvSpPr/>
          <p:nvPr/>
        </p:nvSpPr>
        <p:spPr>
          <a:xfrm>
            <a:off x="1434960" y="6019800"/>
            <a:ext cx="914400" cy="69344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88235" y="1752600"/>
            <a:ext cx="914400" cy="693447"/>
          </a:xfrm>
          <a:prstGeom prst="rect">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4320862" y="1423215"/>
            <a:ext cx="3451538" cy="5088062"/>
            <a:chOff x="4320862" y="1423215"/>
            <a:chExt cx="2057400" cy="5088062"/>
          </a:xfrm>
        </p:grpSpPr>
        <p:sp>
          <p:nvSpPr>
            <p:cNvPr id="22" name="Rounded Rectangular Callout 21"/>
            <p:cNvSpPr/>
            <p:nvPr/>
          </p:nvSpPr>
          <p:spPr>
            <a:xfrm>
              <a:off x="4320862" y="1423215"/>
              <a:ext cx="2057400" cy="862785"/>
            </a:xfrm>
            <a:prstGeom prst="wedgeRoundRectCallout">
              <a:avLst>
                <a:gd name="adj1" fmla="val -105372"/>
                <a:gd name="adj2" fmla="val -13874"/>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With HSPA+</a:t>
              </a:r>
              <a:endParaRPr lang="en-US" sz="2800" b="1" dirty="0">
                <a:effectLst>
                  <a:outerShdw blurRad="38100" dist="38100" dir="2700000" algn="tl">
                    <a:srgbClr val="000000">
                      <a:alpha val="43137"/>
                    </a:srgbClr>
                  </a:outerShdw>
                </a:effectLst>
              </a:endParaRPr>
            </a:p>
          </p:txBody>
        </p:sp>
        <p:sp>
          <p:nvSpPr>
            <p:cNvPr id="23" name="Rounded Rectangular Callout 22"/>
            <p:cNvSpPr/>
            <p:nvPr/>
          </p:nvSpPr>
          <p:spPr>
            <a:xfrm>
              <a:off x="4470561" y="5638800"/>
              <a:ext cx="1907701" cy="872477"/>
            </a:xfrm>
            <a:prstGeom prst="wedgeRoundRectCallout">
              <a:avLst>
                <a:gd name="adj1" fmla="val -117599"/>
                <a:gd name="adj2" fmla="val 16756"/>
                <a:gd name="adj3" fmla="val 16667"/>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With DC </a:t>
              </a:r>
              <a:r>
                <a:rPr lang="en-US" sz="2800" b="1" dirty="0" smtClean="0">
                  <a:effectLst>
                    <a:outerShdw blurRad="38100" dist="38100" dir="2700000" algn="tl">
                      <a:srgbClr val="000000">
                        <a:alpha val="43137"/>
                      </a:srgbClr>
                    </a:outerShdw>
                  </a:effectLst>
                </a:rPr>
                <a:t>-HSPA</a:t>
              </a:r>
              <a:r>
                <a:rPr lang="en-US" sz="2800" b="1" dirty="0">
                  <a:effectLst>
                    <a:outerShdw blurRad="38100" dist="38100" dir="2700000" algn="tl">
                      <a:srgbClr val="000000">
                        <a:alpha val="43137"/>
                      </a:srgbClr>
                    </a:outerShdw>
                  </a:effectLst>
                </a:rPr>
                <a:t>+</a:t>
              </a:r>
            </a:p>
          </p:txBody>
        </p:sp>
      </p:grpSp>
      <p:sp>
        <p:nvSpPr>
          <p:cNvPr id="49" name="TextBox 48"/>
          <p:cNvSpPr txBox="1"/>
          <p:nvPr/>
        </p:nvSpPr>
        <p:spPr>
          <a:xfrm>
            <a:off x="5815050" y="3200400"/>
            <a:ext cx="2719350" cy="1446550"/>
          </a:xfrm>
          <a:prstGeom prst="rect">
            <a:avLst/>
          </a:prstGeom>
          <a:solidFill>
            <a:srgbClr val="FF0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rPr>
              <a:t>Speed Doubled!</a:t>
            </a:r>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172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repeatCount="indefinite"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en-US" b="1" dirty="0" smtClean="0"/>
              <a:t>Test Results at </a:t>
            </a:r>
            <a:r>
              <a:rPr lang="en-US" b="1" dirty="0" err="1" smtClean="0"/>
              <a:t>Malabe</a:t>
            </a:r>
            <a:endParaRPr lang="en-US" b="1" dirty="0"/>
          </a:p>
        </p:txBody>
      </p:sp>
      <p:sp>
        <p:nvSpPr>
          <p:cNvPr id="3" name="Content Placeholder 2"/>
          <p:cNvSpPr>
            <a:spLocks noGrp="1"/>
          </p:cNvSpPr>
          <p:nvPr>
            <p:ph idx="1"/>
          </p:nvPr>
        </p:nvSpPr>
        <p:spPr/>
        <p:txBody>
          <a:bodyPr/>
          <a:lstStyle/>
          <a:p>
            <a:endParaRPr lang="en-US" dirty="0"/>
          </a:p>
        </p:txBody>
      </p:sp>
      <p:pic>
        <p:nvPicPr>
          <p:cNvPr id="1026" name="Picture 2" descr="C:\Users\charakav\Desktop\Desktop\DC\Mlabe\DCvsSC\DC@Malabe_SpeedTest_20120813.PNG"/>
          <p:cNvPicPr>
            <a:picLocks noChangeAspect="1" noChangeArrowheads="1"/>
          </p:cNvPicPr>
          <p:nvPr/>
        </p:nvPicPr>
        <p:blipFill rotWithShape="1">
          <a:blip r:embed="rId3">
            <a:extLst>
              <a:ext uri="{28A0092B-C50C-407E-A947-70E740481C1C}">
                <a14:useLocalDpi xmlns:a14="http://schemas.microsoft.com/office/drawing/2010/main" val="0"/>
              </a:ext>
            </a:extLst>
          </a:blip>
          <a:srcRect l="34532"/>
          <a:stretch/>
        </p:blipFill>
        <p:spPr bwMode="auto">
          <a:xfrm>
            <a:off x="4611899" y="2664664"/>
            <a:ext cx="4496158" cy="39776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harakav\Desktop\Desktop\DC\Mlabe\DCvsSC\SC@Malabe_SpeedTest_20120813.PNG"/>
          <p:cNvPicPr>
            <a:picLocks noChangeAspect="1" noChangeArrowheads="1"/>
          </p:cNvPicPr>
          <p:nvPr/>
        </p:nvPicPr>
        <p:blipFill rotWithShape="1">
          <a:blip r:embed="rId4">
            <a:extLst>
              <a:ext uri="{28A0092B-C50C-407E-A947-70E740481C1C}">
                <a14:useLocalDpi xmlns:a14="http://schemas.microsoft.com/office/drawing/2010/main" val="0"/>
              </a:ext>
            </a:extLst>
          </a:blip>
          <a:srcRect l="34067"/>
          <a:stretch/>
        </p:blipFill>
        <p:spPr bwMode="auto">
          <a:xfrm>
            <a:off x="152400" y="2644030"/>
            <a:ext cx="4343400" cy="398537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81000" y="1371600"/>
            <a:ext cx="8458200" cy="888292"/>
            <a:chOff x="1972381" y="1371600"/>
            <a:chExt cx="5041781" cy="888292"/>
          </a:xfrm>
        </p:grpSpPr>
        <p:sp>
          <p:nvSpPr>
            <p:cNvPr id="7" name="Rounded Rectangular Callout 6"/>
            <p:cNvSpPr/>
            <p:nvPr/>
          </p:nvSpPr>
          <p:spPr>
            <a:xfrm>
              <a:off x="1972381" y="1371600"/>
              <a:ext cx="2057400" cy="862785"/>
            </a:xfrm>
            <a:prstGeom prst="wedgeRoundRectCallout">
              <a:avLst>
                <a:gd name="adj1" fmla="val -19396"/>
                <a:gd name="adj2" fmla="val 92108"/>
                <a:gd name="adj3" fmla="val 16667"/>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With HSPA+</a:t>
              </a:r>
              <a:endParaRPr lang="en-US" sz="2800" b="1" dirty="0">
                <a:effectLst>
                  <a:outerShdw blurRad="38100" dist="38100" dir="2700000" algn="tl">
                    <a:srgbClr val="000000">
                      <a:alpha val="43137"/>
                    </a:srgbClr>
                  </a:outerShdw>
                </a:effectLst>
              </a:endParaRPr>
            </a:p>
          </p:txBody>
        </p:sp>
        <p:sp>
          <p:nvSpPr>
            <p:cNvPr id="8" name="Rounded Rectangular Callout 7"/>
            <p:cNvSpPr/>
            <p:nvPr/>
          </p:nvSpPr>
          <p:spPr>
            <a:xfrm>
              <a:off x="5106461" y="1387415"/>
              <a:ext cx="1907701" cy="872477"/>
            </a:xfrm>
            <a:prstGeom prst="wedgeRoundRectCallout">
              <a:avLst>
                <a:gd name="adj1" fmla="val -11400"/>
                <a:gd name="adj2" fmla="val 85967"/>
                <a:gd name="adj3" fmla="val 16667"/>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With DC </a:t>
              </a:r>
              <a:r>
                <a:rPr lang="en-US" sz="2800" b="1" dirty="0" smtClean="0">
                  <a:effectLst>
                    <a:outerShdw blurRad="38100" dist="38100" dir="2700000" algn="tl">
                      <a:srgbClr val="000000">
                        <a:alpha val="43137"/>
                      </a:srgbClr>
                    </a:outerShdw>
                  </a:effectLst>
                </a:rPr>
                <a:t>-HSPA</a:t>
              </a:r>
              <a:r>
                <a:rPr lang="en-US" sz="2800" b="1" dirty="0">
                  <a:effectLst>
                    <a:outerShdw blurRad="38100" dist="38100" dir="2700000" algn="tl">
                      <a:srgbClr val="000000">
                        <a:alpha val="43137"/>
                      </a:srgbClr>
                    </a:outerShdw>
                  </a:effectLst>
                </a:rPr>
                <a:t>+</a:t>
              </a:r>
            </a:p>
          </p:txBody>
        </p:sp>
      </p:grpSp>
      <p:sp>
        <p:nvSpPr>
          <p:cNvPr id="9" name="TextBox 8"/>
          <p:cNvSpPr txBox="1"/>
          <p:nvPr/>
        </p:nvSpPr>
        <p:spPr>
          <a:xfrm>
            <a:off x="3252224" y="3505200"/>
            <a:ext cx="2719350" cy="1446550"/>
          </a:xfrm>
          <a:prstGeom prst="rect">
            <a:avLst/>
          </a:prstGeom>
          <a:solidFill>
            <a:srgbClr val="FF0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rPr>
              <a:t>Speed Doubled!</a:t>
            </a:r>
            <a:endParaRPr lang="en-US"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660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8800" y="381000"/>
            <a:ext cx="8229600" cy="1143000"/>
          </a:xfrm>
        </p:spPr>
        <p:txBody>
          <a:bodyPr>
            <a:noAutofit/>
          </a:bodyPr>
          <a:lstStyle/>
          <a:p>
            <a:r>
              <a:rPr lang="en-US" b="1" dirty="0" smtClean="0"/>
              <a:t>Can all of us archive these higher Speeds, beyond 21Mbps ??</a:t>
            </a:r>
            <a:endParaRPr lang="en-US" b="1" dirty="0"/>
          </a:p>
        </p:txBody>
      </p:sp>
      <p:graphicFrame>
        <p:nvGraphicFramePr>
          <p:cNvPr id="3" name="Diagram 2"/>
          <p:cNvGraphicFramePr/>
          <p:nvPr>
            <p:extLst>
              <p:ext uri="{D42A27DB-BD31-4B8C-83A1-F6EECF244321}">
                <p14:modId xmlns:p14="http://schemas.microsoft.com/office/powerpoint/2010/main" val="1233423862"/>
              </p:ext>
            </p:extLst>
          </p:nvPr>
        </p:nvGraphicFramePr>
        <p:xfrm>
          <a:off x="685800" y="1828800"/>
          <a:ext cx="7924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7722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77DF8547-A879-4A25-98FA-16046B78773B}"/>
                                            </p:graphicEl>
                                          </p:spTgt>
                                        </p:tgtEl>
                                        <p:attrNameLst>
                                          <p:attrName>style.visibility</p:attrName>
                                        </p:attrNameLst>
                                      </p:cBhvr>
                                      <p:to>
                                        <p:strVal val="visible"/>
                                      </p:to>
                                    </p:set>
                                    <p:animEffect transition="in" filter="fade">
                                      <p:cBhvr>
                                        <p:cTn id="7" dur="500"/>
                                        <p:tgtEl>
                                          <p:spTgt spid="3">
                                            <p:graphicEl>
                                              <a:dgm id="{77DF8547-A879-4A25-98FA-16046B78773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1A957F57-4DA8-4548-8B92-14694EC43943}"/>
                                            </p:graphicEl>
                                          </p:spTgt>
                                        </p:tgtEl>
                                        <p:attrNameLst>
                                          <p:attrName>style.visibility</p:attrName>
                                        </p:attrNameLst>
                                      </p:cBhvr>
                                      <p:to>
                                        <p:strVal val="visible"/>
                                      </p:to>
                                    </p:set>
                                    <p:animEffect transition="in" filter="fade">
                                      <p:cBhvr>
                                        <p:cTn id="12" dur="500"/>
                                        <p:tgtEl>
                                          <p:spTgt spid="3">
                                            <p:graphicEl>
                                              <a:dgm id="{1A957F57-4DA8-4548-8B92-14694EC4394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E4E937F3-210A-4130-B7DB-8D9158712785}"/>
                                            </p:graphicEl>
                                          </p:spTgt>
                                        </p:tgtEl>
                                        <p:attrNameLst>
                                          <p:attrName>style.visibility</p:attrName>
                                        </p:attrNameLst>
                                      </p:cBhvr>
                                      <p:to>
                                        <p:strVal val="visible"/>
                                      </p:to>
                                    </p:set>
                                    <p:animEffect transition="in" filter="fade">
                                      <p:cBhvr>
                                        <p:cTn id="17" dur="500"/>
                                        <p:tgtEl>
                                          <p:spTgt spid="3">
                                            <p:graphicEl>
                                              <a:dgm id="{E4E937F3-210A-4130-B7DB-8D915871278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8C1C0F36-8EC8-4B18-AF16-944634FEC421}"/>
                                            </p:graphicEl>
                                          </p:spTgt>
                                        </p:tgtEl>
                                        <p:attrNameLst>
                                          <p:attrName>style.visibility</p:attrName>
                                        </p:attrNameLst>
                                      </p:cBhvr>
                                      <p:to>
                                        <p:strVal val="visible"/>
                                      </p:to>
                                    </p:set>
                                    <p:animEffect transition="in" filter="fade">
                                      <p:cBhvr>
                                        <p:cTn id="22" dur="500"/>
                                        <p:tgtEl>
                                          <p:spTgt spid="3">
                                            <p:graphicEl>
                                              <a:dgm id="{8C1C0F36-8EC8-4B18-AF16-944634FEC42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61B5CDBD-FCD2-42B4-A8E8-4BF7A4620B5B}"/>
                                            </p:graphicEl>
                                          </p:spTgt>
                                        </p:tgtEl>
                                        <p:attrNameLst>
                                          <p:attrName>style.visibility</p:attrName>
                                        </p:attrNameLst>
                                      </p:cBhvr>
                                      <p:to>
                                        <p:strVal val="visible"/>
                                      </p:to>
                                    </p:set>
                                    <p:animEffect transition="in" filter="fade">
                                      <p:cBhvr>
                                        <p:cTn id="27" dur="500"/>
                                        <p:tgtEl>
                                          <p:spTgt spid="3">
                                            <p:graphicEl>
                                              <a:dgm id="{61B5CDBD-FCD2-42B4-A8E8-4BF7A4620B5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C098FEBD-272A-486D-AA4F-79E1EA6FC296}"/>
                                            </p:graphicEl>
                                          </p:spTgt>
                                        </p:tgtEl>
                                        <p:attrNameLst>
                                          <p:attrName>style.visibility</p:attrName>
                                        </p:attrNameLst>
                                      </p:cBhvr>
                                      <p:to>
                                        <p:strVal val="visible"/>
                                      </p:to>
                                    </p:set>
                                    <p:animEffect transition="in" filter="fade">
                                      <p:cBhvr>
                                        <p:cTn id="32" dur="500"/>
                                        <p:tgtEl>
                                          <p:spTgt spid="3">
                                            <p:graphicEl>
                                              <a:dgm id="{C098FEBD-272A-486D-AA4F-79E1EA6FC29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48EB9D21-E55B-4DF7-B6A2-E15AE836E24E}"/>
                                            </p:graphicEl>
                                          </p:spTgt>
                                        </p:tgtEl>
                                        <p:attrNameLst>
                                          <p:attrName>style.visibility</p:attrName>
                                        </p:attrNameLst>
                                      </p:cBhvr>
                                      <p:to>
                                        <p:strVal val="visible"/>
                                      </p:to>
                                    </p:set>
                                    <p:animEffect transition="in" filter="fade">
                                      <p:cBhvr>
                                        <p:cTn id="37" dur="500"/>
                                        <p:tgtEl>
                                          <p:spTgt spid="3">
                                            <p:graphicEl>
                                              <a:dgm id="{48EB9D21-E55B-4DF7-B6A2-E15AE836E24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F56C67A3-C773-4CB8-9BDD-1BAC5DFD66E2}"/>
                                            </p:graphicEl>
                                          </p:spTgt>
                                        </p:tgtEl>
                                        <p:attrNameLst>
                                          <p:attrName>style.visibility</p:attrName>
                                        </p:attrNameLst>
                                      </p:cBhvr>
                                      <p:to>
                                        <p:strVal val="visible"/>
                                      </p:to>
                                    </p:set>
                                    <p:animEffect transition="in" filter="fade">
                                      <p:cBhvr>
                                        <p:cTn id="42" dur="500"/>
                                        <p:tgtEl>
                                          <p:spTgt spid="3">
                                            <p:graphicEl>
                                              <a:dgm id="{F56C67A3-C773-4CB8-9BDD-1BAC5DFD66E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5400" b="1" dirty="0" smtClean="0">
                <a:cs typeface="Arial" pitchFamily="34" charset="0"/>
              </a:rPr>
              <a:t>Why 32 Mbps max?</a:t>
            </a:r>
            <a:endParaRPr lang="en-US" sz="5400" b="1" dirty="0">
              <a:cs typeface="Arial" pitchFamily="34" charset="0"/>
            </a:endParaRPr>
          </a:p>
        </p:txBody>
      </p:sp>
      <p:sp>
        <p:nvSpPr>
          <p:cNvPr id="5" name="TextBox 4"/>
          <p:cNvSpPr txBox="1"/>
          <p:nvPr/>
        </p:nvSpPr>
        <p:spPr>
          <a:xfrm>
            <a:off x="381000" y="1828800"/>
            <a:ext cx="8458200" cy="3046988"/>
          </a:xfrm>
          <a:prstGeom prst="rect">
            <a:avLst/>
          </a:prstGeom>
          <a:noFill/>
        </p:spPr>
        <p:txBody>
          <a:bodyPr wrap="square" rtlCol="0">
            <a:spAutoFit/>
          </a:bodyPr>
          <a:lstStyle/>
          <a:p>
            <a:pPr marL="285750" indent="-285750">
              <a:buFont typeface="Wingdings" pitchFamily="2" charset="2"/>
              <a:buChar char="Ø"/>
            </a:pPr>
            <a:r>
              <a:rPr lang="en-US" sz="3200" dirty="0" smtClean="0"/>
              <a:t>42 Mbps is the Theoretical max. achievable in Physical Layer</a:t>
            </a:r>
          </a:p>
          <a:p>
            <a:endParaRPr lang="en-US" sz="3200" dirty="0" smtClean="0"/>
          </a:p>
          <a:p>
            <a:pPr marL="285750" indent="-285750">
              <a:buFont typeface="Wingdings" pitchFamily="2" charset="2"/>
              <a:buChar char="Ø"/>
            </a:pPr>
            <a:r>
              <a:rPr lang="en-US" sz="3200" dirty="0" smtClean="0"/>
              <a:t>No of Codes used : 14</a:t>
            </a:r>
          </a:p>
          <a:p>
            <a:endParaRPr lang="en-US" sz="3200" dirty="0" smtClean="0"/>
          </a:p>
          <a:p>
            <a:pPr marL="285750" indent="-285750">
              <a:buFont typeface="Wingdings" pitchFamily="2" charset="2"/>
              <a:buChar char="Ø"/>
            </a:pPr>
            <a:r>
              <a:rPr lang="en-US" sz="3200" dirty="0" smtClean="0"/>
              <a:t>Radio Conditions</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022" y="3149382"/>
            <a:ext cx="3747295" cy="34528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750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dirty="0" smtClean="0"/>
              <a:t>Different customers - different Requirements</a:t>
            </a:r>
            <a:endParaRPr lang="en-US" dirty="0"/>
          </a:p>
        </p:txBody>
      </p:sp>
      <p:sp>
        <p:nvSpPr>
          <p:cNvPr id="4" name="AutoShape 2" descr="https://encrypted-tbn0.google.com/images?q=tbn:ANd9GcQ-BLW03vFwCykOjbil5roA5Fko5oji_yzBAMb6fs6ELuJjYIMb0Q"/>
          <p:cNvSpPr>
            <a:spLocks noChangeAspect="1" noChangeArrowheads="1"/>
          </p:cNvSpPr>
          <p:nvPr/>
        </p:nvSpPr>
        <p:spPr bwMode="auto">
          <a:xfrm>
            <a:off x="0" y="-1173163"/>
            <a:ext cx="1857375" cy="2457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descr="C:\Users\charakav\Desktop\imagesCAWS2IQ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harakav\Desktop\filling.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4000"/>
            <a:ext cx="2415436"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harakav\Desktop\imagesCA6U1N3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575" y="4363697"/>
            <a:ext cx="2990850" cy="22511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charakav\Desktop\imagesCAXO7DI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39742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551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2875" y="6238875"/>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47650" y="1265237"/>
            <a:ext cx="2566676"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834936" y="1546035"/>
            <a:ext cx="1592103" cy="1569660"/>
          </a:xfrm>
          <a:prstGeom prst="rect">
            <a:avLst/>
          </a:prstGeom>
          <a:noFill/>
        </p:spPr>
        <p:txBody>
          <a:bodyPr wrap="none" rtlCol="0">
            <a:spAutoFit/>
          </a:bodyPr>
          <a:lstStyle/>
          <a:p>
            <a:r>
              <a:rPr lang="en-US" sz="9600" b="1" dirty="0" smtClean="0">
                <a:ln w="38100">
                  <a:solidFill>
                    <a:srgbClr val="FF0000"/>
                  </a:solidFill>
                </a:ln>
                <a:solidFill>
                  <a:prstClr val="white"/>
                </a:solidFill>
              </a:rPr>
              <a:t>1G</a:t>
            </a:r>
            <a:endParaRPr lang="en-US" sz="9600" b="1" dirty="0">
              <a:ln w="38100">
                <a:solidFill>
                  <a:srgbClr val="FF0000"/>
                </a:solidFill>
              </a:ln>
              <a:solidFill>
                <a:prstClr val="white"/>
              </a:solidFill>
            </a:endParaRPr>
          </a:p>
        </p:txBody>
      </p:sp>
      <p:graphicFrame>
        <p:nvGraphicFramePr>
          <p:cNvPr id="4" name="Diagram 3"/>
          <p:cNvGraphicFramePr/>
          <p:nvPr>
            <p:extLst>
              <p:ext uri="{D42A27DB-BD31-4B8C-83A1-F6EECF244321}">
                <p14:modId xmlns:p14="http://schemas.microsoft.com/office/powerpoint/2010/main" val="760917921"/>
              </p:ext>
            </p:extLst>
          </p:nvPr>
        </p:nvGraphicFramePr>
        <p:xfrm>
          <a:off x="3326326" y="1249923"/>
          <a:ext cx="5649514" cy="20769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Picture 11" descr="1stMobile2.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53200" y="4495800"/>
            <a:ext cx="1828800" cy="182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342368" y="4114800"/>
            <a:ext cx="2525032" cy="2503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29916" y="4281606"/>
            <a:ext cx="1737976" cy="830997"/>
          </a:xfrm>
          <a:prstGeom prst="rect">
            <a:avLst/>
          </a:prstGeom>
          <a:noFill/>
        </p:spPr>
        <p:txBody>
          <a:bodyPr wrap="none" rtlCol="0">
            <a:spAutoFit/>
          </a:bodyPr>
          <a:lstStyle/>
          <a:p>
            <a:r>
              <a:rPr lang="en-US" sz="4800" b="1" dirty="0" smtClean="0">
                <a:ln w="38100">
                  <a:solidFill>
                    <a:srgbClr val="FF0000"/>
                  </a:solidFill>
                </a:ln>
                <a:solidFill>
                  <a:prstClr val="white"/>
                </a:solidFill>
                <a:effectLst>
                  <a:outerShdw blurRad="38100" dist="38100" dir="2700000" algn="tl">
                    <a:srgbClr val="000000">
                      <a:alpha val="43137"/>
                    </a:srgbClr>
                  </a:outerShdw>
                </a:effectLst>
              </a:rPr>
              <a:t>25kHz</a:t>
            </a:r>
            <a:endParaRPr lang="en-US" sz="4800" b="1" dirty="0">
              <a:ln w="38100">
                <a:solidFill>
                  <a:srgbClr val="FF0000"/>
                </a:solidFill>
              </a:ln>
              <a:solidFill>
                <a:prstClr val="white"/>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73099171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4">
                                            <p:graphicEl>
                                              <a:dgm id="{64A5A2E0-B384-4117-8724-1546D57AF526}"/>
                                            </p:graphicEl>
                                          </p:spTgt>
                                        </p:tgtEl>
                                        <p:attrNameLst>
                                          <p:attrName>style.visibility</p:attrName>
                                        </p:attrNameLst>
                                      </p:cBhvr>
                                      <p:to>
                                        <p:strVal val="visible"/>
                                      </p:to>
                                    </p:set>
                                    <p:animEffect transition="in" filter="wipe(left)">
                                      <p:cBhvr>
                                        <p:cTn id="28" dur="750"/>
                                        <p:tgtEl>
                                          <p:spTgt spid="4">
                                            <p:graphicEl>
                                              <a:dgm id="{64A5A2E0-B384-4117-8724-1546D57AF526}"/>
                                            </p:graphicEl>
                                          </p:spTgt>
                                        </p:tgtEl>
                                      </p:cBhvr>
                                    </p:animEffect>
                                  </p:childTnLst>
                                </p:cTn>
                              </p:par>
                            </p:childTnLst>
                          </p:cTn>
                        </p:par>
                        <p:par>
                          <p:cTn id="29" fill="hold">
                            <p:stCondLst>
                              <p:cond delay="3750"/>
                            </p:stCondLst>
                            <p:childTnLst>
                              <p:par>
                                <p:cTn id="30" presetID="22" presetClass="entr" presetSubtype="8" fill="hold" grpId="0" nodeType="afterEffect">
                                  <p:stCondLst>
                                    <p:cond delay="0"/>
                                  </p:stCondLst>
                                  <p:childTnLst>
                                    <p:set>
                                      <p:cBhvr>
                                        <p:cTn id="31" dur="1" fill="hold">
                                          <p:stCondLst>
                                            <p:cond delay="0"/>
                                          </p:stCondLst>
                                        </p:cTn>
                                        <p:tgtEl>
                                          <p:spTgt spid="4">
                                            <p:graphicEl>
                                              <a:dgm id="{EC01228F-C6F8-4D02-B4E3-D0EA348F00C1}"/>
                                            </p:graphicEl>
                                          </p:spTgt>
                                        </p:tgtEl>
                                        <p:attrNameLst>
                                          <p:attrName>style.visibility</p:attrName>
                                        </p:attrNameLst>
                                      </p:cBhvr>
                                      <p:to>
                                        <p:strVal val="visible"/>
                                      </p:to>
                                    </p:set>
                                    <p:animEffect transition="in" filter="wipe(left)">
                                      <p:cBhvr>
                                        <p:cTn id="32" dur="750"/>
                                        <p:tgtEl>
                                          <p:spTgt spid="4">
                                            <p:graphicEl>
                                              <a:dgm id="{EC01228F-C6F8-4D02-B4E3-D0EA348F00C1}"/>
                                            </p:graphicEl>
                                          </p:spTgt>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4">
                                            <p:graphicEl>
                                              <a:dgm id="{EF603481-8514-464E-B03A-A55A77A3AB93}"/>
                                            </p:graphicEl>
                                          </p:spTgt>
                                        </p:tgtEl>
                                        <p:attrNameLst>
                                          <p:attrName>style.visibility</p:attrName>
                                        </p:attrNameLst>
                                      </p:cBhvr>
                                      <p:to>
                                        <p:strVal val="visible"/>
                                      </p:to>
                                    </p:set>
                                    <p:animEffect transition="in" filter="wipe(left)">
                                      <p:cBhvr>
                                        <p:cTn id="36" dur="750"/>
                                        <p:tgtEl>
                                          <p:spTgt spid="4">
                                            <p:graphicEl>
                                              <a:dgm id="{EF603481-8514-464E-B03A-A55A77A3AB93}"/>
                                            </p:graphicEl>
                                          </p:spTgt>
                                        </p:tgtEl>
                                      </p:cBhvr>
                                    </p:animEffect>
                                  </p:childTnLst>
                                </p:cTn>
                              </p:par>
                            </p:childTnLst>
                          </p:cTn>
                        </p:par>
                        <p:par>
                          <p:cTn id="37" fill="hold">
                            <p:stCondLst>
                              <p:cond delay="5250"/>
                            </p:stCondLst>
                            <p:childTnLst>
                              <p:par>
                                <p:cTn id="38" presetID="26"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356">
                                          <p:stCondLst>
                                            <p:cond delay="0"/>
                                          </p:stCondLst>
                                        </p:cTn>
                                        <p:tgtEl>
                                          <p:spTgt spid="14"/>
                                        </p:tgtEl>
                                      </p:cBhvr>
                                    </p:animEffect>
                                    <p:anim calcmode="lin" valueType="num">
                                      <p:cBhvr>
                                        <p:cTn id="41" dur="1120"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2" dur="408"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3" dur="408" tmFilter="0, 0; 0.125,0.2665; 0.25,0.4; 0.375,0.465; 0.5,0.5;  0.625,0.535; 0.75,0.6; 0.875,0.7335; 1,1">
                                          <p:stCondLst>
                                            <p:cond delay="408"/>
                                          </p:stCondLst>
                                        </p:cTn>
                                        <p:tgtEl>
                                          <p:spTgt spid="14"/>
                                        </p:tgtEl>
                                        <p:attrNameLst>
                                          <p:attrName>ppt_y</p:attrName>
                                        </p:attrNameLst>
                                      </p:cBhvr>
                                      <p:tavLst>
                                        <p:tav tm="0" fmla="#ppt_y-sin(pi*$)/9">
                                          <p:val>
                                            <p:fltVal val="0"/>
                                          </p:val>
                                        </p:tav>
                                        <p:tav tm="100000">
                                          <p:val>
                                            <p:fltVal val="1"/>
                                          </p:val>
                                        </p:tav>
                                      </p:tavLst>
                                    </p:anim>
                                    <p:anim calcmode="lin" valueType="num">
                                      <p:cBhvr>
                                        <p:cTn id="44" dur="2" tmFilter="0, 0; 0.125,0.2665; 0.25,0.4; 0.375,0.465; 0.5,0.5;  0.625,0.535; 0.75,0.6; 0.875,0.7335; 1,1">
                                          <p:stCondLst>
                                            <p:cond delay="814"/>
                                          </p:stCondLst>
                                        </p:cTn>
                                        <p:tgtEl>
                                          <p:spTgt spid="14"/>
                                        </p:tgtEl>
                                        <p:attrNameLst>
                                          <p:attrName>ppt_y</p:attrName>
                                        </p:attrNameLst>
                                      </p:cBhvr>
                                      <p:tavLst>
                                        <p:tav tm="0" fmla="#ppt_y-sin(pi*$)/27">
                                          <p:val>
                                            <p:fltVal val="0"/>
                                          </p:val>
                                        </p:tav>
                                        <p:tav tm="100000">
                                          <p:val>
                                            <p:fltVal val="1"/>
                                          </p:val>
                                        </p:tav>
                                      </p:tavLst>
                                    </p:anim>
                                    <p:anim calcmode="lin" valueType="num">
                                      <p:cBhvr>
                                        <p:cTn id="45" dur="1" tmFilter="0, 0; 0.125,0.2665; 0.25,0.4; 0.375,0.465; 0.5,0.5;  0.625,0.535; 0.75,0.6; 0.875,0.7335; 1,1">
                                          <p:stCondLst>
                                            <p:cond delay="1249"/>
                                          </p:stCondLst>
                                        </p:cTn>
                                        <p:tgtEl>
                                          <p:spTgt spid="14"/>
                                        </p:tgtEl>
                                        <p:attrNameLst>
                                          <p:attrName>ppt_y</p:attrName>
                                        </p:attrNameLst>
                                      </p:cBhvr>
                                      <p:tavLst>
                                        <p:tav tm="0" fmla="#ppt_y-sin(pi*$)/81">
                                          <p:val>
                                            <p:fltVal val="0"/>
                                          </p:val>
                                        </p:tav>
                                        <p:tav tm="100000">
                                          <p:val>
                                            <p:fltVal val="1"/>
                                          </p:val>
                                        </p:tav>
                                      </p:tavLst>
                                    </p:anim>
                                    <p:animScale>
                                      <p:cBhvr>
                                        <p:cTn id="46" dur="1">
                                          <p:stCondLst>
                                            <p:cond delay="399"/>
                                          </p:stCondLst>
                                        </p:cTn>
                                        <p:tgtEl>
                                          <p:spTgt spid="14"/>
                                        </p:tgtEl>
                                      </p:cBhvr>
                                      <p:to x="100000" y="60000"/>
                                    </p:animScale>
                                    <p:animScale>
                                      <p:cBhvr>
                                        <p:cTn id="47" dur="1" decel="50000">
                                          <p:stCondLst>
                                            <p:cond delay="415"/>
                                          </p:stCondLst>
                                        </p:cTn>
                                        <p:tgtEl>
                                          <p:spTgt spid="14"/>
                                        </p:tgtEl>
                                      </p:cBhvr>
                                      <p:to x="100000" y="100000"/>
                                    </p:animScale>
                                    <p:animScale>
                                      <p:cBhvr>
                                        <p:cTn id="48" dur="1">
                                          <p:stCondLst>
                                            <p:cond delay="806"/>
                                          </p:stCondLst>
                                        </p:cTn>
                                        <p:tgtEl>
                                          <p:spTgt spid="14"/>
                                        </p:tgtEl>
                                      </p:cBhvr>
                                      <p:to x="100000" y="80000"/>
                                    </p:animScale>
                                    <p:animScale>
                                      <p:cBhvr>
                                        <p:cTn id="49" dur="1" decel="50000">
                                          <p:stCondLst>
                                            <p:cond delay="822"/>
                                          </p:stCondLst>
                                        </p:cTn>
                                        <p:tgtEl>
                                          <p:spTgt spid="14"/>
                                        </p:tgtEl>
                                      </p:cBhvr>
                                      <p:to x="100000" y="100000"/>
                                    </p:animScale>
                                    <p:animScale>
                                      <p:cBhvr>
                                        <p:cTn id="50" dur="1">
                                          <p:stCondLst>
                                            <p:cond delay="1249"/>
                                          </p:stCondLst>
                                        </p:cTn>
                                        <p:tgtEl>
                                          <p:spTgt spid="14"/>
                                        </p:tgtEl>
                                      </p:cBhvr>
                                      <p:to x="100000" y="90000"/>
                                    </p:animScale>
                                    <p:animScale>
                                      <p:cBhvr>
                                        <p:cTn id="51" dur="1" decel="50000">
                                          <p:stCondLst>
                                            <p:cond delay="1249"/>
                                          </p:stCondLst>
                                        </p:cTn>
                                        <p:tgtEl>
                                          <p:spTgt spid="14"/>
                                        </p:tgtEl>
                                      </p:cBhvr>
                                      <p:to x="100000" y="100000"/>
                                    </p:animScale>
                                    <p:animScale>
                                      <p:cBhvr>
                                        <p:cTn id="52" dur="1">
                                          <p:stCondLst>
                                            <p:cond delay="1249"/>
                                          </p:stCondLst>
                                        </p:cTn>
                                        <p:tgtEl>
                                          <p:spTgt spid="14"/>
                                        </p:tgtEl>
                                      </p:cBhvr>
                                      <p:to x="100000" y="95000"/>
                                    </p:animScale>
                                    <p:animScale>
                                      <p:cBhvr>
                                        <p:cTn id="53" dur="1" decel="50000">
                                          <p:stCondLst>
                                            <p:cond delay="1249"/>
                                          </p:stCondLst>
                                        </p:cTn>
                                        <p:tgtEl>
                                          <p:spTgt spid="14"/>
                                        </p:tgtEl>
                                      </p:cBhvr>
                                      <p:to x="100000" y="100000"/>
                                    </p:animScale>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4">
                                            <p:graphicEl>
                                              <a:dgm id="{45E35926-3D82-49E9-AEDA-889BCA7244F4}"/>
                                            </p:graphicEl>
                                          </p:spTgt>
                                        </p:tgtEl>
                                        <p:attrNameLst>
                                          <p:attrName>style.visibility</p:attrName>
                                        </p:attrNameLst>
                                      </p:cBhvr>
                                      <p:to>
                                        <p:strVal val="visible"/>
                                      </p:to>
                                    </p:set>
                                    <p:animEffect transition="in" filter="wipe(left)">
                                      <p:cBhvr>
                                        <p:cTn id="57" dur="750"/>
                                        <p:tgtEl>
                                          <p:spTgt spid="4">
                                            <p:graphicEl>
                                              <a:dgm id="{45E35926-3D82-49E9-AEDA-889BCA7244F4}"/>
                                            </p:graphicEl>
                                          </p:spTgt>
                                        </p:tgtEl>
                                      </p:cBhvr>
                                    </p:animEffect>
                                  </p:childTnLst>
                                </p:cTn>
                              </p:par>
                            </p:childTnLst>
                          </p:cTn>
                        </p:par>
                        <p:par>
                          <p:cTn id="58" fill="hold">
                            <p:stCondLst>
                              <p:cond delay="7250"/>
                            </p:stCondLst>
                            <p:childTnLst>
                              <p:par>
                                <p:cTn id="59" presetID="22" presetClass="entr" presetSubtype="8" fill="hold" grpId="0" nodeType="afterEffect">
                                  <p:stCondLst>
                                    <p:cond delay="0"/>
                                  </p:stCondLst>
                                  <p:childTnLst>
                                    <p:set>
                                      <p:cBhvr>
                                        <p:cTn id="60" dur="1" fill="hold">
                                          <p:stCondLst>
                                            <p:cond delay="0"/>
                                          </p:stCondLst>
                                        </p:cTn>
                                        <p:tgtEl>
                                          <p:spTgt spid="4">
                                            <p:graphicEl>
                                              <a:dgm id="{3053680F-92E7-4908-AE93-7E491C10FC25}"/>
                                            </p:graphicEl>
                                          </p:spTgt>
                                        </p:tgtEl>
                                        <p:attrNameLst>
                                          <p:attrName>style.visibility</p:attrName>
                                        </p:attrNameLst>
                                      </p:cBhvr>
                                      <p:to>
                                        <p:strVal val="visible"/>
                                      </p:to>
                                    </p:set>
                                    <p:animEffect transition="in" filter="wipe(left)">
                                      <p:cBhvr>
                                        <p:cTn id="61" dur="750"/>
                                        <p:tgtEl>
                                          <p:spTgt spid="4">
                                            <p:graphicEl>
                                              <a:dgm id="{3053680F-92E7-4908-AE93-7E491C10FC25}"/>
                                            </p:graphicEl>
                                          </p:spTgt>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4">
                                            <p:graphicEl>
                                              <a:dgm id="{25C3E1C3-C6AC-4DB0-A888-FF848A135239}"/>
                                            </p:graphicEl>
                                          </p:spTgt>
                                        </p:tgtEl>
                                        <p:attrNameLst>
                                          <p:attrName>style.visibility</p:attrName>
                                        </p:attrNameLst>
                                      </p:cBhvr>
                                      <p:to>
                                        <p:strVal val="visible"/>
                                      </p:to>
                                    </p:set>
                                    <p:animEffect transition="in" filter="wipe(left)">
                                      <p:cBhvr>
                                        <p:cTn id="65" dur="750"/>
                                        <p:tgtEl>
                                          <p:spTgt spid="4">
                                            <p:graphicEl>
                                              <a:dgm id="{25C3E1C3-C6AC-4DB0-A888-FF848A135239}"/>
                                            </p:graphicEl>
                                          </p:spTgt>
                                        </p:tgtEl>
                                      </p:cBhvr>
                                    </p:animEffect>
                                  </p:childTnLst>
                                </p:cTn>
                              </p:par>
                            </p:childTnLst>
                          </p:cTn>
                        </p:par>
                        <p:par>
                          <p:cTn id="66" fill="hold">
                            <p:stCondLst>
                              <p:cond delay="8750"/>
                            </p:stCondLst>
                            <p:childTnLst>
                              <p:par>
                                <p:cTn id="67" presetID="22" presetClass="entr" presetSubtype="8" fill="hold" grpId="0" nodeType="afterEffect">
                                  <p:stCondLst>
                                    <p:cond delay="0"/>
                                  </p:stCondLst>
                                  <p:childTnLst>
                                    <p:set>
                                      <p:cBhvr>
                                        <p:cTn id="68" dur="1" fill="hold">
                                          <p:stCondLst>
                                            <p:cond delay="0"/>
                                          </p:stCondLst>
                                        </p:cTn>
                                        <p:tgtEl>
                                          <p:spTgt spid="4">
                                            <p:graphicEl>
                                              <a:dgm id="{97245536-0A7F-47B4-AFE4-9AA0AABB0E1D}"/>
                                            </p:graphicEl>
                                          </p:spTgt>
                                        </p:tgtEl>
                                        <p:attrNameLst>
                                          <p:attrName>style.visibility</p:attrName>
                                        </p:attrNameLst>
                                      </p:cBhvr>
                                      <p:to>
                                        <p:strVal val="visible"/>
                                      </p:to>
                                    </p:set>
                                    <p:animEffect transition="in" filter="wipe(left)">
                                      <p:cBhvr>
                                        <p:cTn id="69" dur="750"/>
                                        <p:tgtEl>
                                          <p:spTgt spid="4">
                                            <p:graphicEl>
                                              <a:dgm id="{97245536-0A7F-47B4-AFE4-9AA0AABB0E1D}"/>
                                            </p:graphicEl>
                                          </p:spTgt>
                                        </p:tgtEl>
                                      </p:cBhvr>
                                    </p:animEffect>
                                  </p:childTnLst>
                                </p:cTn>
                              </p:par>
                            </p:childTnLst>
                          </p:cTn>
                        </p:par>
                        <p:par>
                          <p:cTn id="70" fill="hold">
                            <p:stCondLst>
                              <p:cond delay="9500"/>
                            </p:stCondLst>
                            <p:childTnLst>
                              <p:par>
                                <p:cTn id="71" presetID="22" presetClass="entr" presetSubtype="8" fill="hold" grpId="0" nodeType="afterEffect">
                                  <p:stCondLst>
                                    <p:cond delay="0"/>
                                  </p:stCondLst>
                                  <p:childTnLst>
                                    <p:set>
                                      <p:cBhvr>
                                        <p:cTn id="72" dur="1" fill="hold">
                                          <p:stCondLst>
                                            <p:cond delay="0"/>
                                          </p:stCondLst>
                                        </p:cTn>
                                        <p:tgtEl>
                                          <p:spTgt spid="4">
                                            <p:graphicEl>
                                              <a:dgm id="{69ED7489-7323-4926-9689-BD1D8B39697A}"/>
                                            </p:graphicEl>
                                          </p:spTgt>
                                        </p:tgtEl>
                                        <p:attrNameLst>
                                          <p:attrName>style.visibility</p:attrName>
                                        </p:attrNameLst>
                                      </p:cBhvr>
                                      <p:to>
                                        <p:strVal val="visible"/>
                                      </p:to>
                                    </p:set>
                                    <p:animEffect transition="in" filter="wipe(left)">
                                      <p:cBhvr>
                                        <p:cTn id="73" dur="750"/>
                                        <p:tgtEl>
                                          <p:spTgt spid="4">
                                            <p:graphicEl>
                                              <a:dgm id="{69ED7489-7323-4926-9689-BD1D8B39697A}"/>
                                            </p:graphicEl>
                                          </p:spTgt>
                                        </p:tgtEl>
                                      </p:cBhvr>
                                    </p:animEffect>
                                  </p:childTnLst>
                                </p:cTn>
                              </p:par>
                            </p:childTnLst>
                          </p:cTn>
                        </p:par>
                        <p:par>
                          <p:cTn id="74" fill="hold">
                            <p:stCondLst>
                              <p:cond delay="10250"/>
                            </p:stCondLst>
                            <p:childTnLst>
                              <p:par>
                                <p:cTn id="75" presetID="22" presetClass="entr" presetSubtype="8" fill="hold" grpId="0" nodeType="afterEffect">
                                  <p:stCondLst>
                                    <p:cond delay="0"/>
                                  </p:stCondLst>
                                  <p:childTnLst>
                                    <p:set>
                                      <p:cBhvr>
                                        <p:cTn id="76" dur="1" fill="hold">
                                          <p:stCondLst>
                                            <p:cond delay="0"/>
                                          </p:stCondLst>
                                        </p:cTn>
                                        <p:tgtEl>
                                          <p:spTgt spid="4">
                                            <p:graphicEl>
                                              <a:dgm id="{9601A5D9-8FEF-4CA4-BC28-5E276D6654DE}"/>
                                            </p:graphicEl>
                                          </p:spTgt>
                                        </p:tgtEl>
                                        <p:attrNameLst>
                                          <p:attrName>style.visibility</p:attrName>
                                        </p:attrNameLst>
                                      </p:cBhvr>
                                      <p:to>
                                        <p:strVal val="visible"/>
                                      </p:to>
                                    </p:set>
                                    <p:animEffect transition="in" filter="wipe(left)">
                                      <p:cBhvr>
                                        <p:cTn id="77" dur="750"/>
                                        <p:tgtEl>
                                          <p:spTgt spid="4">
                                            <p:graphicEl>
                                              <a:dgm id="{9601A5D9-8FEF-4CA4-BC28-5E276D6654DE}"/>
                                            </p:graphicEl>
                                          </p:spTgt>
                                        </p:tgtEl>
                                      </p:cBhvr>
                                    </p:animEffect>
                                  </p:childTnLst>
                                </p:cTn>
                              </p:par>
                            </p:childTnLst>
                          </p:cTn>
                        </p:par>
                        <p:par>
                          <p:cTn id="78" fill="hold">
                            <p:stCondLst>
                              <p:cond delay="11000"/>
                            </p:stCondLst>
                            <p:childTnLst>
                              <p:par>
                                <p:cTn id="79" presetID="10" presetClass="entr" presetSubtype="0" fill="hold"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1000"/>
                                        <p:tgtEl>
                                          <p:spTgt spid="12"/>
                                        </p:tgtEl>
                                      </p:cBhvr>
                                    </p:animEffect>
                                  </p:childTnLst>
                                </p:cTn>
                              </p:par>
                            </p:childTnLst>
                          </p:cTn>
                        </p:par>
                        <p:par>
                          <p:cTn id="82" fill="hold">
                            <p:stCondLst>
                              <p:cond delay="12000"/>
                            </p:stCondLst>
                            <p:childTnLst>
                              <p:par>
                                <p:cTn id="83" presetID="10" presetClass="entr" presetSubtype="0" fill="hold"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uiExpand="1">
        <p:bldSub>
          <a:bldDgm bld="one"/>
        </p:bldSub>
      </p:bldGraphic>
      <p:bldP spid="14" grpId="0" uiExpan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04800"/>
            <a:ext cx="8229600" cy="990600"/>
          </a:xfrm>
        </p:spPr>
        <p:txBody>
          <a:bodyPr/>
          <a:lstStyle/>
          <a:p>
            <a:r>
              <a:rPr lang="en-US" b="1" dirty="0" smtClean="0">
                <a:effectLst>
                  <a:outerShdw blurRad="38100" dist="38100" dir="2700000" algn="tl">
                    <a:srgbClr val="000000">
                      <a:alpha val="43137"/>
                    </a:srgbClr>
                  </a:outerShdw>
                </a:effectLst>
              </a:rPr>
              <a:t>What Speeds Customers Need</a:t>
            </a:r>
            <a:endParaRPr lang="en-US" b="1" dirty="0">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10226"/>
            <a:ext cx="1819275" cy="10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8713" y="5271521"/>
            <a:ext cx="1188898" cy="118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999" y="5257800"/>
            <a:ext cx="1819275" cy="65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5495" y="1289205"/>
            <a:ext cx="1457287" cy="149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021" y="3209805"/>
            <a:ext cx="2819400" cy="929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3542" y="3175646"/>
            <a:ext cx="1559240" cy="155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04042" y="2358428"/>
            <a:ext cx="3547766"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sz="2000" b="1" dirty="0">
                <a:effectLst>
                  <a:outerShdw blurRad="38100" dist="38100" dir="2700000" algn="tl">
                    <a:srgbClr val="000000">
                      <a:alpha val="43137"/>
                    </a:srgbClr>
                  </a:outerShdw>
                </a:effectLst>
              </a:rPr>
              <a:t>300kbps, 700kbps, </a:t>
            </a:r>
            <a:r>
              <a:rPr lang="en-US" sz="2000" b="1" dirty="0" smtClean="0">
                <a:effectLst>
                  <a:outerShdw blurRad="38100" dist="38100" dir="2700000" algn="tl">
                    <a:srgbClr val="000000">
                      <a:alpha val="43137"/>
                    </a:srgbClr>
                  </a:outerShdw>
                </a:effectLst>
              </a:rPr>
              <a:t>1.5Mbps</a:t>
            </a:r>
            <a:endParaRPr lang="en-US" sz="2000" b="1" dirty="0">
              <a:effectLst>
                <a:outerShdw blurRad="38100" dist="38100" dir="2700000" algn="tl">
                  <a:srgbClr val="000000">
                    <a:alpha val="43137"/>
                  </a:srgbClr>
                </a:outerShdw>
              </a:effectLst>
            </a:endParaRPr>
          </a:p>
        </p:txBody>
      </p:sp>
      <p:sp>
        <p:nvSpPr>
          <p:cNvPr id="10" name="Rectangle 9"/>
          <p:cNvSpPr/>
          <p:nvPr/>
        </p:nvSpPr>
        <p:spPr>
          <a:xfrm>
            <a:off x="804042" y="4139184"/>
            <a:ext cx="1212191"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sz="2000" b="1" dirty="0">
                <a:effectLst>
                  <a:outerShdw blurRad="38100" dist="38100" dir="2700000" algn="tl">
                    <a:srgbClr val="000000">
                      <a:alpha val="43137"/>
                    </a:srgbClr>
                  </a:outerShdw>
                </a:effectLst>
              </a:rPr>
              <a:t>100kbps</a:t>
            </a:r>
          </a:p>
        </p:txBody>
      </p:sp>
      <p:sp>
        <p:nvSpPr>
          <p:cNvPr id="11" name="Rectangle 10"/>
          <p:cNvSpPr/>
          <p:nvPr/>
        </p:nvSpPr>
        <p:spPr>
          <a:xfrm>
            <a:off x="798787" y="5916251"/>
            <a:ext cx="1282723"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sz="2000" b="1" dirty="0">
                <a:effectLst>
                  <a:outerShdw blurRad="38100" dist="38100" dir="2700000" algn="tl">
                    <a:srgbClr val="000000">
                      <a:alpha val="43137"/>
                    </a:srgbClr>
                  </a:outerShdw>
                </a:effectLst>
              </a:rPr>
              <a:t>400 kbps</a:t>
            </a:r>
          </a:p>
        </p:txBody>
      </p:sp>
      <p:sp>
        <p:nvSpPr>
          <p:cNvPr id="12" name="Rectangle 11"/>
          <p:cNvSpPr/>
          <p:nvPr/>
        </p:nvSpPr>
        <p:spPr>
          <a:xfrm>
            <a:off x="6722782" y="3777735"/>
            <a:ext cx="1282723"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sz="2000" b="1" dirty="0">
                <a:effectLst>
                  <a:outerShdw blurRad="38100" dist="38100" dir="2700000" algn="tl">
                    <a:srgbClr val="000000">
                      <a:alpha val="43137"/>
                    </a:srgbClr>
                  </a:outerShdw>
                </a:effectLst>
              </a:rPr>
              <a:t>500 kbps</a:t>
            </a:r>
          </a:p>
        </p:txBody>
      </p:sp>
      <p:sp>
        <p:nvSpPr>
          <p:cNvPr id="17" name="Rectangle 16"/>
          <p:cNvSpPr/>
          <p:nvPr/>
        </p:nvSpPr>
        <p:spPr>
          <a:xfrm>
            <a:off x="6722782" y="5665915"/>
            <a:ext cx="1212191"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sz="2000" b="1" dirty="0">
                <a:effectLst>
                  <a:outerShdw blurRad="38100" dist="38100" dir="2700000" algn="tl">
                    <a:srgbClr val="000000">
                      <a:alpha val="43137"/>
                    </a:srgbClr>
                  </a:outerShdw>
                </a:effectLst>
              </a:rPr>
              <a:t>100kbps</a:t>
            </a:r>
          </a:p>
        </p:txBody>
      </p:sp>
      <p:sp>
        <p:nvSpPr>
          <p:cNvPr id="18" name="Rectangle 17"/>
          <p:cNvSpPr/>
          <p:nvPr/>
        </p:nvSpPr>
        <p:spPr>
          <a:xfrm>
            <a:off x="6722782" y="1521044"/>
            <a:ext cx="2311662"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2000" b="1" dirty="0">
                <a:effectLst>
                  <a:outerShdw blurRad="38100" dist="38100" dir="2700000" algn="tl">
                    <a:srgbClr val="000000">
                      <a:alpha val="43137"/>
                    </a:srgbClr>
                  </a:outerShdw>
                </a:effectLst>
              </a:rPr>
              <a:t>5</a:t>
            </a:r>
            <a:r>
              <a:rPr lang="en-US" sz="2000" b="1" dirty="0" smtClean="0">
                <a:effectLst>
                  <a:outerShdw blurRad="38100" dist="38100" dir="2700000" algn="tl">
                    <a:srgbClr val="000000">
                      <a:alpha val="43137"/>
                    </a:srgbClr>
                  </a:outerShdw>
                </a:effectLst>
              </a:rPr>
              <a:t>Mbps, </a:t>
            </a:r>
          </a:p>
          <a:p>
            <a:r>
              <a:rPr lang="en-US" sz="2000" b="1" dirty="0" smtClean="0">
                <a:effectLst>
                  <a:outerShdw blurRad="38100" dist="38100" dir="2700000" algn="tl">
                    <a:srgbClr val="000000">
                      <a:alpha val="43137"/>
                    </a:srgbClr>
                  </a:outerShdw>
                </a:effectLst>
              </a:rPr>
              <a:t>Higher the better</a:t>
            </a:r>
          </a:p>
          <a:p>
            <a:r>
              <a:rPr lang="en-US" sz="2000" b="1" dirty="0" smtClean="0">
                <a:effectLst>
                  <a:outerShdw blurRad="38100" dist="38100" dir="2700000" algn="tl">
                    <a:srgbClr val="000000">
                      <a:alpha val="43137"/>
                    </a:srgbClr>
                  </a:outerShdw>
                </a:effectLst>
              </a:rPr>
              <a:t>Depend on seeds</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38623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1000"/>
                                        <p:tgtEl>
                                          <p:spTgt spid="3076"/>
                                        </p:tgtEl>
                                      </p:cBhvr>
                                    </p:animEffect>
                                    <p:anim calcmode="lin" valueType="num">
                                      <p:cBhvr>
                                        <p:cTn id="26" dur="1000" fill="hold"/>
                                        <p:tgtEl>
                                          <p:spTgt spid="3076"/>
                                        </p:tgtEl>
                                        <p:attrNameLst>
                                          <p:attrName>ppt_x</p:attrName>
                                        </p:attrNameLst>
                                      </p:cBhvr>
                                      <p:tavLst>
                                        <p:tav tm="0">
                                          <p:val>
                                            <p:strVal val="#ppt_x"/>
                                          </p:val>
                                        </p:tav>
                                        <p:tav tm="100000">
                                          <p:val>
                                            <p:strVal val="#ppt_x"/>
                                          </p:val>
                                        </p:tav>
                                      </p:tavLst>
                                    </p:anim>
                                    <p:anim calcmode="lin" valueType="num">
                                      <p:cBhvr>
                                        <p:cTn id="27" dur="1000" fill="hold"/>
                                        <p:tgtEl>
                                          <p:spTgt spid="307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42"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42"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1090665" y="3429666"/>
            <a:ext cx="7180337" cy="3050401"/>
            <a:chOff x="1430263" y="3572250"/>
            <a:chExt cx="7180337" cy="3050401"/>
          </a:xfrm>
        </p:grpSpPr>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37" b="100000" l="0" r="100000"/>
                      </a14:imgEffect>
                    </a14:imgLayer>
                  </a14:imgProps>
                </a:ext>
                <a:ext uri="{28A0092B-C50C-407E-A947-70E740481C1C}">
                  <a14:useLocalDpi xmlns:a14="http://schemas.microsoft.com/office/drawing/2010/main" val="0"/>
                </a:ext>
              </a:extLst>
            </a:blip>
            <a:srcRect/>
            <a:stretch>
              <a:fillRect/>
            </a:stretch>
          </p:blipFill>
          <p:spPr bwMode="auto">
            <a:xfrm>
              <a:off x="4381500" y="4617058"/>
              <a:ext cx="1409860" cy="153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8457" l="0" r="100000"/>
                      </a14:imgEffect>
                    </a14:imgLayer>
                  </a14:imgProps>
                </a:ext>
                <a:ext uri="{28A0092B-C50C-407E-A947-70E740481C1C}">
                  <a14:useLocalDpi xmlns:a14="http://schemas.microsoft.com/office/drawing/2010/main" val="0"/>
                </a:ext>
              </a:extLst>
            </a:blip>
            <a:srcRect/>
            <a:stretch>
              <a:fillRect/>
            </a:stretch>
          </p:blipFill>
          <p:spPr bwMode="auto">
            <a:xfrm>
              <a:off x="6890876" y="5645277"/>
              <a:ext cx="1634315" cy="89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87542" y="5633928"/>
              <a:ext cx="1179378" cy="89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5274" y="3572250"/>
              <a:ext cx="2045326" cy="10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26" b="99306" l="0" r="100000"/>
                      </a14:imgEffect>
                    </a14:imgLayer>
                  </a14:imgProps>
                </a:ext>
                <a:ext uri="{28A0092B-C50C-407E-A947-70E740481C1C}">
                  <a14:useLocalDpi xmlns:a14="http://schemas.microsoft.com/office/drawing/2010/main" val="0"/>
                </a:ext>
              </a:extLst>
            </a:blip>
            <a:srcRect/>
            <a:stretch>
              <a:fillRect/>
            </a:stretch>
          </p:blipFill>
          <p:spPr bwMode="auto">
            <a:xfrm>
              <a:off x="1430263" y="3696040"/>
              <a:ext cx="1693937" cy="1513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951080" y="4243801"/>
              <a:ext cx="912960" cy="913124"/>
              <a:chOff x="2312688" y="3047222"/>
              <a:chExt cx="1239758" cy="1378221"/>
            </a:xfrm>
          </p:grpSpPr>
          <p:sp>
            <p:nvSpPr>
              <p:cNvPr id="7" name="Arc 6"/>
              <p:cNvSpPr/>
              <p:nvPr/>
            </p:nvSpPr>
            <p:spPr>
              <a:xfrm rot="4061492">
                <a:off x="2316930" y="3377174"/>
                <a:ext cx="677316" cy="6858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4061492">
                <a:off x="2293403" y="3267170"/>
                <a:ext cx="1081236" cy="90580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rot="4061492">
                <a:off x="2341370" y="3214367"/>
                <a:ext cx="1378221" cy="1043931"/>
              </a:xfrm>
              <a:prstGeom prst="arc">
                <a:avLst>
                  <a:gd name="adj1" fmla="val 1644354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11"/>
            <p:cNvGrpSpPr/>
            <p:nvPr/>
          </p:nvGrpSpPr>
          <p:grpSpPr>
            <a:xfrm>
              <a:off x="6005097" y="4294166"/>
              <a:ext cx="973702" cy="735072"/>
              <a:chOff x="5017905" y="2738386"/>
              <a:chExt cx="1322242" cy="1109478"/>
            </a:xfrm>
          </p:grpSpPr>
          <p:sp>
            <p:nvSpPr>
              <p:cNvPr id="8" name="Arc 7"/>
              <p:cNvSpPr/>
              <p:nvPr/>
            </p:nvSpPr>
            <p:spPr>
              <a:xfrm rot="9652898">
                <a:off x="5447490" y="2738386"/>
                <a:ext cx="551409" cy="6858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9652898">
                <a:off x="5228854" y="2768655"/>
                <a:ext cx="900342" cy="86749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0101613">
                <a:off x="5017905" y="2789505"/>
                <a:ext cx="1322242" cy="105835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p:cNvGrpSpPr/>
            <p:nvPr/>
          </p:nvGrpSpPr>
          <p:grpSpPr>
            <a:xfrm>
              <a:off x="2866920" y="5712776"/>
              <a:ext cx="947281" cy="881865"/>
              <a:chOff x="2074920" y="5374561"/>
              <a:chExt cx="1286364" cy="1331039"/>
            </a:xfrm>
          </p:grpSpPr>
          <p:sp>
            <p:nvSpPr>
              <p:cNvPr id="9" name="Arc 8"/>
              <p:cNvSpPr/>
              <p:nvPr/>
            </p:nvSpPr>
            <p:spPr>
              <a:xfrm>
                <a:off x="2133600" y="5867400"/>
                <a:ext cx="807914" cy="79763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2074920" y="5638800"/>
                <a:ext cx="1049280" cy="10668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2227320" y="5374561"/>
                <a:ext cx="1133964" cy="125483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rot="12284723">
              <a:off x="6062153" y="5709527"/>
              <a:ext cx="912960" cy="913124"/>
              <a:chOff x="2312688" y="3047222"/>
              <a:chExt cx="1239758" cy="1378221"/>
            </a:xfrm>
          </p:grpSpPr>
          <p:sp>
            <p:nvSpPr>
              <p:cNvPr id="27" name="Arc 26"/>
              <p:cNvSpPr/>
              <p:nvPr/>
            </p:nvSpPr>
            <p:spPr>
              <a:xfrm rot="4061492">
                <a:off x="2316930" y="3377174"/>
                <a:ext cx="677316" cy="6858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rot="4061492">
                <a:off x="2293403" y="3267170"/>
                <a:ext cx="1081236" cy="905808"/>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rot="4061492">
                <a:off x="2341370" y="3214367"/>
                <a:ext cx="1378221" cy="1043931"/>
              </a:xfrm>
              <a:prstGeom prst="arc">
                <a:avLst>
                  <a:gd name="adj1" fmla="val 1644354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aphicFrame>
        <p:nvGraphicFramePr>
          <p:cNvPr id="3" name="Diagram 2"/>
          <p:cNvGraphicFramePr/>
          <p:nvPr>
            <p:extLst>
              <p:ext uri="{D42A27DB-BD31-4B8C-83A1-F6EECF244321}">
                <p14:modId xmlns:p14="http://schemas.microsoft.com/office/powerpoint/2010/main" val="2603096245"/>
              </p:ext>
            </p:extLst>
          </p:nvPr>
        </p:nvGraphicFramePr>
        <p:xfrm>
          <a:off x="743687" y="1225056"/>
          <a:ext cx="7656625" cy="210307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1" name="TextBox 30"/>
          <p:cNvSpPr txBox="1"/>
          <p:nvPr/>
        </p:nvSpPr>
        <p:spPr>
          <a:xfrm>
            <a:off x="152400" y="348688"/>
            <a:ext cx="8458200" cy="707886"/>
          </a:xfrm>
          <a:prstGeom prst="rect">
            <a:avLst/>
          </a:prstGeom>
          <a:noFill/>
        </p:spPr>
        <p:txBody>
          <a:bodyPr wrap="square" rtlCol="0">
            <a:spAutoFit/>
          </a:bodyPr>
          <a:lstStyle/>
          <a:p>
            <a:r>
              <a:rPr lang="en-US" sz="4000" b="1" spc="-100" dirty="0">
                <a:solidFill>
                  <a:schemeClr val="tx2"/>
                </a:solidFill>
                <a:effectLst>
                  <a:outerShdw blurRad="38100" dist="38100" dir="2700000" algn="tl">
                    <a:srgbClr val="000000">
                      <a:alpha val="43137"/>
                    </a:srgbClr>
                  </a:outerShdw>
                </a:effectLst>
                <a:latin typeface="+mj-lt"/>
                <a:ea typeface="+mj-ea"/>
                <a:cs typeface="+mj-cs"/>
              </a:rPr>
              <a:t>What we can do with DC-HSPA+ ?</a:t>
            </a:r>
          </a:p>
        </p:txBody>
      </p:sp>
    </p:spTree>
    <p:extLst>
      <p:ext uri="{BB962C8B-B14F-4D97-AF65-F5344CB8AC3E}">
        <p14:creationId xmlns:p14="http://schemas.microsoft.com/office/powerpoint/2010/main" val="524635432"/>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B7CFA66F-0A51-491C-A9D7-B7709C4F97D7}"/>
                                            </p:graphicEl>
                                          </p:spTgt>
                                        </p:tgtEl>
                                        <p:attrNameLst>
                                          <p:attrName>style.visibility</p:attrName>
                                        </p:attrNameLst>
                                      </p:cBhvr>
                                      <p:to>
                                        <p:strVal val="visible"/>
                                      </p:to>
                                    </p:set>
                                    <p:animEffect transition="in" filter="fade">
                                      <p:cBhvr>
                                        <p:cTn id="7" dur="500"/>
                                        <p:tgtEl>
                                          <p:spTgt spid="3">
                                            <p:graphicEl>
                                              <a:dgm id="{B7CFA66F-0A51-491C-A9D7-B7709C4F97D7}"/>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graphicEl>
                                              <a:dgm id="{CAAD1821-FF8C-44B2-A94D-541E853AC23B}"/>
                                            </p:graphicEl>
                                          </p:spTgt>
                                        </p:tgtEl>
                                        <p:attrNameLst>
                                          <p:attrName>style.visibility</p:attrName>
                                        </p:attrNameLst>
                                      </p:cBhvr>
                                      <p:to>
                                        <p:strVal val="visible"/>
                                      </p:to>
                                    </p:set>
                                    <p:animEffect transition="in" filter="fade">
                                      <p:cBhvr>
                                        <p:cTn id="11" dur="500"/>
                                        <p:tgtEl>
                                          <p:spTgt spid="3">
                                            <p:graphicEl>
                                              <a:dgm id="{CAAD1821-FF8C-44B2-A94D-541E853AC23B}"/>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graphicEl>
                                              <a:dgm id="{26BB6AED-0FC9-43D7-9F25-D0BA948F4A91}"/>
                                            </p:graphicEl>
                                          </p:spTgt>
                                        </p:tgtEl>
                                        <p:attrNameLst>
                                          <p:attrName>style.visibility</p:attrName>
                                        </p:attrNameLst>
                                      </p:cBhvr>
                                      <p:to>
                                        <p:strVal val="visible"/>
                                      </p:to>
                                    </p:set>
                                    <p:animEffect transition="in" filter="fade">
                                      <p:cBhvr>
                                        <p:cTn id="16" dur="500"/>
                                        <p:tgtEl>
                                          <p:spTgt spid="3">
                                            <p:graphicEl>
                                              <a:dgm id="{26BB6AED-0FC9-43D7-9F25-D0BA948F4A91}"/>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graphicEl>
                                              <a:dgm id="{F94C2713-A7A4-4584-9F7B-015AB6C0FE9A}"/>
                                            </p:graphicEl>
                                          </p:spTgt>
                                        </p:tgtEl>
                                        <p:attrNameLst>
                                          <p:attrName>style.visibility</p:attrName>
                                        </p:attrNameLst>
                                      </p:cBhvr>
                                      <p:to>
                                        <p:strVal val="visible"/>
                                      </p:to>
                                    </p:set>
                                    <p:animEffect transition="in" filter="fade">
                                      <p:cBhvr>
                                        <p:cTn id="20" dur="500"/>
                                        <p:tgtEl>
                                          <p:spTgt spid="3">
                                            <p:graphicEl>
                                              <a:dgm id="{F94C2713-A7A4-4584-9F7B-015AB6C0FE9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DC-HSPA+ Capable Devices</a:t>
            </a:r>
          </a:p>
        </p:txBody>
      </p:sp>
      <p:pic>
        <p:nvPicPr>
          <p:cNvPr id="6147" name="Picture 3" descr="E:\d\Thil\Broadband\Image Library\42\MF80-00.jpg"/>
          <p:cNvPicPr>
            <a:picLocks noChangeAspect="1" noChangeArrowheads="1"/>
          </p:cNvPicPr>
          <p:nvPr/>
        </p:nvPicPr>
        <p:blipFill rotWithShape="1">
          <a:blip r:embed="rId3">
            <a:extLst>
              <a:ext uri="{28A0092B-C50C-407E-A947-70E740481C1C}">
                <a14:useLocalDpi xmlns:a14="http://schemas.microsoft.com/office/drawing/2010/main" val="0"/>
              </a:ext>
            </a:extLst>
          </a:blip>
          <a:srcRect l="15401" r="18199"/>
          <a:stretch/>
        </p:blipFill>
        <p:spPr bwMode="auto">
          <a:xfrm rot="19457890">
            <a:off x="2072542" y="4358352"/>
            <a:ext cx="1833909" cy="210026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682552" y="1752600"/>
            <a:ext cx="1091600" cy="5072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 372</a:t>
            </a:r>
            <a:endParaRPr lang="en-US" dirty="0"/>
          </a:p>
        </p:txBody>
      </p:sp>
      <p:sp>
        <p:nvSpPr>
          <p:cNvPr id="9" name="Rounded Rectangle 8"/>
          <p:cNvSpPr/>
          <p:nvPr/>
        </p:nvSpPr>
        <p:spPr>
          <a:xfrm>
            <a:off x="2316931" y="3708507"/>
            <a:ext cx="1345130" cy="467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ZTE MF80</a:t>
            </a:r>
            <a:endParaRPr lang="en-US" dirty="0"/>
          </a:p>
        </p:txBody>
      </p:sp>
      <p:sp>
        <p:nvSpPr>
          <p:cNvPr id="10" name="Rounded Rectangle 9"/>
          <p:cNvSpPr/>
          <p:nvPr/>
        </p:nvSpPr>
        <p:spPr>
          <a:xfrm>
            <a:off x="418103" y="3681413"/>
            <a:ext cx="1219200" cy="509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 587</a:t>
            </a:r>
            <a:endParaRPr lang="en-US" dirty="0"/>
          </a:p>
        </p:txBody>
      </p:sp>
      <p:pic>
        <p:nvPicPr>
          <p:cNvPr id="11" name="Picture 4" descr="E:\d\Thil\Broadband\Image Library\42\e587-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154" r="14562"/>
          <a:stretch/>
        </p:blipFill>
        <p:spPr bwMode="auto">
          <a:xfrm>
            <a:off x="418103" y="4224337"/>
            <a:ext cx="1370965" cy="223707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5257" r="8305" b="50000"/>
          <a:stretch/>
        </p:blipFill>
        <p:spPr bwMode="auto">
          <a:xfrm>
            <a:off x="1103585" y="2438400"/>
            <a:ext cx="2249535" cy="87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2170" y="1839117"/>
            <a:ext cx="2917825" cy="151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Samsung Galaxy S III T999"/>
          <p:cNvPicPr>
            <a:picLocks noChangeAspect="1" noChangeArrowheads="1"/>
          </p:cNvPicPr>
          <p:nvPr/>
        </p:nvPicPr>
        <p:blipFill rotWithShape="1">
          <a:blip r:embed="rId8">
            <a:extLst>
              <a:ext uri="{28A0092B-C50C-407E-A947-70E740481C1C}">
                <a14:useLocalDpi xmlns:a14="http://schemas.microsoft.com/office/drawing/2010/main" val="0"/>
              </a:ext>
            </a:extLst>
          </a:blip>
          <a:srcRect t="50000" r="54239"/>
          <a:stretch/>
        </p:blipFill>
        <p:spPr bwMode="auto">
          <a:xfrm>
            <a:off x="7543801" y="1511266"/>
            <a:ext cx="1174886" cy="21701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t="7897" r="54138"/>
          <a:stretch/>
        </p:blipFill>
        <p:spPr bwMode="auto">
          <a:xfrm>
            <a:off x="7391400" y="4214577"/>
            <a:ext cx="1161215" cy="222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743" r="8655"/>
          <a:stretch/>
        </p:blipFill>
        <p:spPr bwMode="auto">
          <a:xfrm>
            <a:off x="4800600" y="3970552"/>
            <a:ext cx="1280966" cy="247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65959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609600" y="228600"/>
            <a:ext cx="8229600" cy="1143000"/>
          </a:xfrm>
        </p:spPr>
        <p:txBody>
          <a:bodyPr>
            <a:normAutofit/>
          </a:bodyPr>
          <a:lstStyle/>
          <a:p>
            <a:r>
              <a:rPr lang="en-US" sz="6000" b="1" dirty="0" smtClean="0">
                <a:solidFill>
                  <a:schemeClr val="accent3">
                    <a:lumMod val="75000"/>
                  </a:schemeClr>
                </a:solidFill>
                <a:effectLst>
                  <a:outerShdw blurRad="38100" dist="38100" dir="2700000" algn="tl">
                    <a:srgbClr val="000000">
                      <a:alpha val="43137"/>
                    </a:srgbClr>
                  </a:outerShdw>
                </a:effectLst>
              </a:rPr>
              <a:t>Beyond DC-HSPA+ ….</a:t>
            </a:r>
            <a:endParaRPr lang="en-US" sz="6000" b="1" dirty="0">
              <a:solidFill>
                <a:schemeClr val="accent3">
                  <a:lumMod val="75000"/>
                </a:schemeClr>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76400"/>
            <a:ext cx="4572000" cy="49494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609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363" t="18942" r="2606" b="9364"/>
          <a:stretch/>
        </p:blipFill>
        <p:spPr bwMode="auto">
          <a:xfrm>
            <a:off x="198866" y="1143000"/>
            <a:ext cx="8793186" cy="491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4419600"/>
            <a:ext cx="3276600" cy="2057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6" y="4156840"/>
            <a:ext cx="3239814" cy="169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3581401" y="4690240"/>
            <a:ext cx="1014058" cy="457200"/>
          </a:xfrm>
          <a:prstGeom prst="rightArrow">
            <a:avLst>
              <a:gd name="adj1" fmla="val 50000"/>
              <a:gd name="adj2" fmla="val 94828"/>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1" name="Right Arrow 10"/>
          <p:cNvSpPr/>
          <p:nvPr/>
        </p:nvSpPr>
        <p:spPr>
          <a:xfrm rot="16200000">
            <a:off x="-514302" y="2766000"/>
            <a:ext cx="334922" cy="342900"/>
          </a:xfrm>
          <a:prstGeom prst="rightArrow">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3" name="TextBox 12"/>
          <p:cNvSpPr txBox="1"/>
          <p:nvPr/>
        </p:nvSpPr>
        <p:spPr>
          <a:xfrm>
            <a:off x="990600" y="4143163"/>
            <a:ext cx="1826141" cy="1569660"/>
          </a:xfrm>
          <a:prstGeom prst="rect">
            <a:avLst/>
          </a:prstGeom>
          <a:noFill/>
        </p:spPr>
        <p:txBody>
          <a:bodyPr wrap="none" rtlCol="0">
            <a:spAutoFit/>
          </a:bodyPr>
          <a:lstStyle/>
          <a:p>
            <a:r>
              <a:rPr lang="en-US" sz="9600" b="1" dirty="0">
                <a:ln w="38100">
                  <a:solidFill>
                    <a:srgbClr val="FF0000"/>
                  </a:solidFill>
                </a:ln>
                <a:solidFill>
                  <a:schemeClr val="bg1"/>
                </a:solidFill>
              </a:rPr>
              <a:t>4</a:t>
            </a:r>
            <a:r>
              <a:rPr lang="en-US" sz="9600" b="1" dirty="0" smtClean="0">
                <a:ln w="38100">
                  <a:solidFill>
                    <a:srgbClr val="FF0000"/>
                  </a:solidFill>
                </a:ln>
                <a:solidFill>
                  <a:schemeClr val="bg1"/>
                </a:solidFill>
              </a:rPr>
              <a:t>G</a:t>
            </a:r>
            <a:endParaRPr lang="en-US" sz="9600" b="1" dirty="0">
              <a:ln w="38100">
                <a:solidFill>
                  <a:srgbClr val="FF0000"/>
                </a:solidFill>
              </a:ln>
              <a:solidFill>
                <a:schemeClr val="bg1"/>
              </a:solidFill>
            </a:endParaRPr>
          </a:p>
        </p:txBody>
      </p:sp>
    </p:spTree>
    <p:extLst>
      <p:ext uri="{BB962C8B-B14F-4D97-AF65-F5344CB8AC3E}">
        <p14:creationId xmlns:p14="http://schemas.microsoft.com/office/powerpoint/2010/main" val="6547994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77778E-6 0 L 0.53785 0 " pathEditMode="relative" rAng="0" ptsTypes="AA">
                                      <p:cBhvr>
                                        <p:cTn id="6" dur="2250" fill="hold"/>
                                        <p:tgtEl>
                                          <p:spTgt spid="11"/>
                                        </p:tgtEl>
                                        <p:attrNameLst>
                                          <p:attrName>ppt_x</p:attrName>
                                          <p:attrName>ppt_y</p:attrName>
                                        </p:attrNameLst>
                                      </p:cBhvr>
                                      <p:rCtr x="26892"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par>
                          <p:cTn id="12" fill="hold">
                            <p:stCondLst>
                              <p:cond delay="500"/>
                            </p:stCondLst>
                            <p:childTnLst>
                              <p:par>
                                <p:cTn id="13" presetID="26"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80">
                                          <p:stCondLst>
                                            <p:cond delay="0"/>
                                          </p:stCondLst>
                                        </p:cTn>
                                        <p:tgtEl>
                                          <p:spTgt spid="13"/>
                                        </p:tgtEl>
                                      </p:cBhvr>
                                    </p:animEffect>
                                    <p:anim calcmode="lin" valueType="num">
                                      <p:cBhvr>
                                        <p:cTn id="1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1" dur="26">
                                          <p:stCondLst>
                                            <p:cond delay="650"/>
                                          </p:stCondLst>
                                        </p:cTn>
                                        <p:tgtEl>
                                          <p:spTgt spid="13"/>
                                        </p:tgtEl>
                                      </p:cBhvr>
                                      <p:to x="100000" y="60000"/>
                                    </p:animScale>
                                    <p:animScale>
                                      <p:cBhvr>
                                        <p:cTn id="22" dur="166" decel="50000">
                                          <p:stCondLst>
                                            <p:cond delay="676"/>
                                          </p:stCondLst>
                                        </p:cTn>
                                        <p:tgtEl>
                                          <p:spTgt spid="13"/>
                                        </p:tgtEl>
                                      </p:cBhvr>
                                      <p:to x="100000" y="100000"/>
                                    </p:animScale>
                                    <p:animScale>
                                      <p:cBhvr>
                                        <p:cTn id="23" dur="26">
                                          <p:stCondLst>
                                            <p:cond delay="1312"/>
                                          </p:stCondLst>
                                        </p:cTn>
                                        <p:tgtEl>
                                          <p:spTgt spid="13"/>
                                        </p:tgtEl>
                                      </p:cBhvr>
                                      <p:to x="100000" y="80000"/>
                                    </p:animScale>
                                    <p:animScale>
                                      <p:cBhvr>
                                        <p:cTn id="24" dur="166" decel="50000">
                                          <p:stCondLst>
                                            <p:cond delay="1338"/>
                                          </p:stCondLst>
                                        </p:cTn>
                                        <p:tgtEl>
                                          <p:spTgt spid="13"/>
                                        </p:tgtEl>
                                      </p:cBhvr>
                                      <p:to x="100000" y="100000"/>
                                    </p:animScale>
                                    <p:animScale>
                                      <p:cBhvr>
                                        <p:cTn id="25" dur="26">
                                          <p:stCondLst>
                                            <p:cond delay="1642"/>
                                          </p:stCondLst>
                                        </p:cTn>
                                        <p:tgtEl>
                                          <p:spTgt spid="13"/>
                                        </p:tgtEl>
                                      </p:cBhvr>
                                      <p:to x="100000" y="90000"/>
                                    </p:animScale>
                                    <p:animScale>
                                      <p:cBhvr>
                                        <p:cTn id="26" dur="166" decel="50000">
                                          <p:stCondLst>
                                            <p:cond delay="1668"/>
                                          </p:stCondLst>
                                        </p:cTn>
                                        <p:tgtEl>
                                          <p:spTgt spid="13"/>
                                        </p:tgtEl>
                                      </p:cBhvr>
                                      <p:to x="100000" y="100000"/>
                                    </p:animScale>
                                    <p:animScale>
                                      <p:cBhvr>
                                        <p:cTn id="27" dur="26">
                                          <p:stCondLst>
                                            <p:cond delay="1808"/>
                                          </p:stCondLst>
                                        </p:cTn>
                                        <p:tgtEl>
                                          <p:spTgt spid="13"/>
                                        </p:tgtEl>
                                      </p:cBhvr>
                                      <p:to x="100000" y="95000"/>
                                    </p:animScale>
                                    <p:animScale>
                                      <p:cBhvr>
                                        <p:cTn id="28" dur="166" decel="50000">
                                          <p:stCondLst>
                                            <p:cond delay="1834"/>
                                          </p:stCondLst>
                                        </p:cTn>
                                        <p:tgtEl>
                                          <p:spTgt spid="13"/>
                                        </p:tgtEl>
                                      </p:cBhvr>
                                      <p:to x="100000" y="100000"/>
                                    </p:animScale>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Future of Mobile Broadband…..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nSpc>
                <a:spcPct val="150000"/>
              </a:lnSpc>
            </a:pPr>
            <a:r>
              <a:rPr lang="en-US" sz="2800" dirty="0"/>
              <a:t>High-Definition </a:t>
            </a:r>
            <a:r>
              <a:rPr lang="en-US" sz="2800" dirty="0" err="1" smtClean="0"/>
              <a:t>Telepresence</a:t>
            </a:r>
            <a:endParaRPr lang="en-US" sz="2800" dirty="0"/>
          </a:p>
          <a:p>
            <a:pPr>
              <a:lnSpc>
                <a:spcPct val="150000"/>
              </a:lnSpc>
            </a:pPr>
            <a:r>
              <a:rPr lang="en-US" sz="2800" dirty="0"/>
              <a:t>Telemedicine and Remote </a:t>
            </a:r>
            <a:r>
              <a:rPr lang="en-US" sz="2800" dirty="0" smtClean="0"/>
              <a:t>Surgery</a:t>
            </a:r>
          </a:p>
          <a:p>
            <a:pPr>
              <a:lnSpc>
                <a:spcPct val="150000"/>
              </a:lnSpc>
            </a:pPr>
            <a:r>
              <a:rPr lang="en-US" sz="2800" dirty="0"/>
              <a:t>Video Instant Messaging and Video </a:t>
            </a:r>
            <a:r>
              <a:rPr lang="en-US" sz="2800" dirty="0" smtClean="0"/>
              <a:t>Presence</a:t>
            </a:r>
          </a:p>
          <a:p>
            <a:pPr>
              <a:lnSpc>
                <a:spcPct val="150000"/>
              </a:lnSpc>
            </a:pPr>
            <a:r>
              <a:rPr lang="en-US" sz="2800" dirty="0"/>
              <a:t>High-Definition </a:t>
            </a:r>
            <a:r>
              <a:rPr lang="en-US" sz="2800" dirty="0" smtClean="0"/>
              <a:t>Television</a:t>
            </a:r>
          </a:p>
          <a:p>
            <a:pPr>
              <a:lnSpc>
                <a:spcPct val="150000"/>
              </a:lnSpc>
            </a:pPr>
            <a:r>
              <a:rPr lang="en-US" sz="2800" dirty="0"/>
              <a:t>Real-Time Data Backup</a:t>
            </a:r>
          </a:p>
        </p:txBody>
      </p:sp>
      <p:pic>
        <p:nvPicPr>
          <p:cNvPr id="1026" name="Picture 2">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5334000"/>
            <a:ext cx="4622698"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049889"/>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2659559"/>
            <a:ext cx="7772400" cy="1107996"/>
          </a:xfrm>
          <a:prstGeom prst="rect">
            <a:avLst/>
          </a:prstGeom>
          <a:noFill/>
        </p:spPr>
        <p:txBody>
          <a:bodyPr wrap="square" rtlCol="0">
            <a:spAutoFit/>
          </a:bodyPr>
          <a:lstStyle/>
          <a:p>
            <a:pPr algn="ctr"/>
            <a:r>
              <a:rPr lang="en-US" sz="6600" b="1" dirty="0" smtClean="0"/>
              <a:t>THANK YOU</a:t>
            </a:r>
            <a:endParaRPr lang="en-US" sz="6600" b="1" dirty="0"/>
          </a:p>
        </p:txBody>
      </p:sp>
    </p:spTree>
    <p:extLst>
      <p:ext uri="{BB962C8B-B14F-4D97-AF65-F5344CB8AC3E}">
        <p14:creationId xmlns:p14="http://schemas.microsoft.com/office/powerpoint/2010/main" val="622299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4"/>
          <p:cNvPicPr>
            <a:picLocks noChangeAspect="1" noChangeArrowheads="1"/>
          </p:cNvPicPr>
          <p:nvPr/>
        </p:nvPicPr>
        <p:blipFill>
          <a:blip r:embed="rId4" cstate="print"/>
          <a:srcRect/>
          <a:stretch>
            <a:fillRect/>
          </a:stretch>
        </p:blipFill>
        <p:spPr bwMode="auto">
          <a:xfrm>
            <a:off x="4953001" y="4027488"/>
            <a:ext cx="3992564" cy="2830512"/>
          </a:xfrm>
          <a:prstGeom prst="rect">
            <a:avLst/>
          </a:prstGeom>
          <a:noFill/>
          <a:ln w="9525">
            <a:noFill/>
            <a:miter lim="800000"/>
            <a:headEnd/>
            <a:tailEnd/>
          </a:ln>
        </p:spPr>
      </p:pic>
      <p:pic>
        <p:nvPicPr>
          <p:cNvPr id="2052" name="Picture 5"/>
          <p:cNvPicPr>
            <a:picLocks noChangeAspect="1" noChangeArrowheads="1"/>
          </p:cNvPicPr>
          <p:nvPr/>
        </p:nvPicPr>
        <p:blipFill>
          <a:blip r:embed="rId5" cstate="print"/>
          <a:srcRect/>
          <a:stretch>
            <a:fillRect/>
          </a:stretch>
        </p:blipFill>
        <p:spPr bwMode="auto">
          <a:xfrm>
            <a:off x="142876" y="6238878"/>
            <a:ext cx="466725" cy="466725"/>
          </a:xfrm>
          <a:prstGeom prst="rect">
            <a:avLst/>
          </a:prstGeom>
          <a:noFill/>
          <a:ln w="9525">
            <a:noFill/>
            <a:miter lim="800000"/>
            <a:headEnd/>
            <a:tailEnd/>
          </a:ln>
        </p:spPr>
      </p:pic>
      <p:sp>
        <p:nvSpPr>
          <p:cNvPr id="5" name="Rectangle 4"/>
          <p:cNvSpPr/>
          <p:nvPr/>
        </p:nvSpPr>
        <p:spPr>
          <a:xfrm>
            <a:off x="152400" y="2514600"/>
            <a:ext cx="8458200" cy="923330"/>
          </a:xfrm>
          <a:prstGeom prst="rect">
            <a:avLst/>
          </a:prstGeom>
        </p:spPr>
        <p:txBody>
          <a:bodyPr wrap="square">
            <a:spAutoFit/>
          </a:bodyPr>
          <a:lstStyle/>
          <a:p>
            <a:pPr algn="ctr">
              <a:defRPr/>
            </a:pPr>
            <a:r>
              <a:rPr lang="en-US" sz="5400" b="1" dirty="0" smtClean="0">
                <a:solidFill>
                  <a:srgbClr val="6A9A11"/>
                </a:solidFill>
                <a:effectLst>
                  <a:outerShdw blurRad="38100" dist="38100" dir="2700000" algn="tl">
                    <a:srgbClr val="000000">
                      <a:alpha val="43137"/>
                    </a:srgbClr>
                  </a:outerShdw>
                  <a:reflection blurRad="6350" stA="55000" endA="300" endPos="45500" dir="5400000" sy="-100000" algn="bl" rotWithShape="0"/>
                </a:effectLst>
                <a:latin typeface="Tahoma" pitchFamily="34" charset="0"/>
                <a:ea typeface="MS PGothic" pitchFamily="34" charset="-128"/>
                <a:cs typeface="Tahoma" pitchFamily="34" charset="0"/>
              </a:rPr>
              <a:t>Demonstration</a:t>
            </a:r>
            <a:endParaRPr lang="en-US" sz="5400" b="1" dirty="0">
              <a:solidFill>
                <a:srgbClr val="6A9A11"/>
              </a:solidFill>
              <a:effectLst>
                <a:outerShdw blurRad="38100" dist="38100" dir="2700000" algn="tl">
                  <a:srgbClr val="000000">
                    <a:alpha val="43137"/>
                  </a:srgbClr>
                </a:outerShdw>
                <a:reflection blurRad="6350" stA="55000" endA="300" endPos="45500" dir="5400000" sy="-100000" algn="bl" rotWithShape="0"/>
              </a:effectLst>
              <a:latin typeface="Tahoma" pitchFamily="34" charset="0"/>
              <a:ea typeface="MS PGothic" pitchFamily="34" charset="-128"/>
              <a:cs typeface="Tahoma" pitchFamily="34" charset="0"/>
            </a:endParaRPr>
          </a:p>
        </p:txBody>
      </p:sp>
    </p:spTree>
    <p:extLst>
      <p:ext uri="{BB962C8B-B14F-4D97-AF65-F5344CB8AC3E}">
        <p14:creationId xmlns:p14="http://schemas.microsoft.com/office/powerpoint/2010/main" val="22194052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2875" y="6238875"/>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8812" y="304800"/>
            <a:ext cx="8229600" cy="1143000"/>
          </a:xfrm>
        </p:spPr>
        <p:txBody>
          <a:bodyPr/>
          <a:lstStyle/>
          <a:p>
            <a:pPr algn="l"/>
            <a:r>
              <a:rPr lang="en-US" b="1" dirty="0" smtClean="0"/>
              <a:t>Evolution (Cont..)</a:t>
            </a:r>
            <a:endParaRPr lang="en-US" b="1" dirty="0"/>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1544" y="1612230"/>
            <a:ext cx="3061416" cy="463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62000" y="2237108"/>
            <a:ext cx="1592103" cy="1569660"/>
          </a:xfrm>
          <a:prstGeom prst="rect">
            <a:avLst/>
          </a:prstGeom>
          <a:noFill/>
        </p:spPr>
        <p:txBody>
          <a:bodyPr wrap="none" rtlCol="0">
            <a:spAutoFit/>
          </a:bodyPr>
          <a:lstStyle/>
          <a:p>
            <a:r>
              <a:rPr lang="en-US" sz="9600" b="1" dirty="0">
                <a:ln w="38100">
                  <a:solidFill>
                    <a:srgbClr val="FF0000"/>
                  </a:solidFill>
                </a:ln>
                <a:solidFill>
                  <a:prstClr val="white"/>
                </a:solidFill>
              </a:rPr>
              <a:t>2</a:t>
            </a:r>
            <a:r>
              <a:rPr lang="en-US" sz="9600" b="1" dirty="0" smtClean="0">
                <a:ln w="38100">
                  <a:solidFill>
                    <a:srgbClr val="FF0000"/>
                  </a:solidFill>
                </a:ln>
                <a:solidFill>
                  <a:prstClr val="white"/>
                </a:solidFill>
              </a:rPr>
              <a:t>G</a:t>
            </a:r>
            <a:endParaRPr lang="en-US" sz="9600" b="1" dirty="0">
              <a:ln w="38100">
                <a:solidFill>
                  <a:srgbClr val="FF0000"/>
                </a:solidFill>
              </a:ln>
              <a:solidFill>
                <a:prstClr val="white"/>
              </a:solidFill>
            </a:endParaRPr>
          </a:p>
        </p:txBody>
      </p:sp>
      <p:graphicFrame>
        <p:nvGraphicFramePr>
          <p:cNvPr id="13" name="Diagram 12"/>
          <p:cNvGraphicFramePr/>
          <p:nvPr>
            <p:extLst>
              <p:ext uri="{D42A27DB-BD31-4B8C-83A1-F6EECF244321}">
                <p14:modId xmlns:p14="http://schemas.microsoft.com/office/powerpoint/2010/main" val="112980077"/>
              </p:ext>
            </p:extLst>
          </p:nvPr>
        </p:nvGraphicFramePr>
        <p:xfrm>
          <a:off x="3276600" y="1665816"/>
          <a:ext cx="5791200" cy="20769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 name="Picture 13" descr="7110.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715000" y="4099179"/>
            <a:ext cx="986089" cy="23337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descr="150px-Nokia_3310.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398327" y="4099179"/>
            <a:ext cx="990600" cy="21396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TextBox 16"/>
          <p:cNvSpPr txBox="1"/>
          <p:nvPr/>
        </p:nvSpPr>
        <p:spPr>
          <a:xfrm>
            <a:off x="381000" y="4678740"/>
            <a:ext cx="2544286" cy="1569660"/>
          </a:xfrm>
          <a:prstGeom prst="rect">
            <a:avLst/>
          </a:prstGeom>
          <a:noFill/>
        </p:spPr>
        <p:txBody>
          <a:bodyPr wrap="none" rtlCol="0">
            <a:spAutoFit/>
          </a:bodyPr>
          <a:lstStyle/>
          <a:p>
            <a:r>
              <a:rPr lang="en-US" sz="9600" b="1" dirty="0" smtClean="0">
                <a:ln w="38100">
                  <a:solidFill>
                    <a:prstClr val="black"/>
                  </a:solidFill>
                </a:ln>
                <a:solidFill>
                  <a:srgbClr val="7030A0"/>
                </a:solidFill>
              </a:rPr>
              <a:t>2.5G</a:t>
            </a:r>
            <a:endParaRPr lang="en-US" sz="9600" b="1" dirty="0">
              <a:ln w="38100">
                <a:solidFill>
                  <a:prstClr val="black"/>
                </a:solidFill>
              </a:ln>
              <a:solidFill>
                <a:srgbClr val="7030A0"/>
              </a:solidFill>
            </a:endParaRPr>
          </a:p>
        </p:txBody>
      </p:sp>
      <p:sp>
        <p:nvSpPr>
          <p:cNvPr id="18" name="Cloud 17"/>
          <p:cNvSpPr/>
          <p:nvPr/>
        </p:nvSpPr>
        <p:spPr bwMode="auto">
          <a:xfrm>
            <a:off x="4057624" y="4419600"/>
            <a:ext cx="3105176" cy="2013324"/>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800" b="1" dirty="0" smtClean="0">
                <a:solidFill>
                  <a:srgbClr val="FF0000"/>
                </a:solidFill>
                <a:effectLst>
                  <a:outerShdw blurRad="38100" dist="38100" dir="2700000" algn="tl">
                    <a:srgbClr val="000000">
                      <a:alpha val="43137"/>
                    </a:srgbClr>
                  </a:outerShdw>
                </a:effectLst>
                <a:ea typeface="Geneva" pitchFamily="-108" charset="0"/>
                <a:cs typeface="Geneva" pitchFamily="-108" charset="0"/>
              </a:rPr>
              <a:t>Data</a:t>
            </a:r>
            <a:r>
              <a:rPr lang="en-US" sz="2000" b="1" dirty="0" smtClean="0">
                <a:solidFill>
                  <a:srgbClr val="FF0000"/>
                </a:solidFill>
                <a:effectLst>
                  <a:outerShdw blurRad="38100" dist="38100" dir="2700000" algn="tl">
                    <a:srgbClr val="000000">
                      <a:alpha val="43137"/>
                    </a:srgbClr>
                  </a:outerShdw>
                </a:effectLst>
                <a:ea typeface="Geneva" pitchFamily="-108" charset="0"/>
                <a:cs typeface="Geneva" pitchFamily="-108" charset="0"/>
              </a:rPr>
              <a:t> </a:t>
            </a:r>
          </a:p>
          <a:p>
            <a:pPr algn="ctr" eaLnBrk="0" fontAlgn="base" hangingPunct="0">
              <a:spcBef>
                <a:spcPct val="0"/>
              </a:spcBef>
              <a:spcAft>
                <a:spcPct val="0"/>
              </a:spcAft>
            </a:pPr>
            <a:endParaRPr lang="en-US" sz="2000" b="1" dirty="0" smtClean="0">
              <a:solidFill>
                <a:srgbClr val="FF0000"/>
              </a:solidFill>
              <a:effectLst>
                <a:outerShdw blurRad="38100" dist="38100" dir="2700000" algn="tl">
                  <a:srgbClr val="000000">
                    <a:alpha val="43137"/>
                  </a:srgbClr>
                </a:outerShdw>
              </a:effectLst>
              <a:ea typeface="Geneva" pitchFamily="-108" charset="0"/>
              <a:cs typeface="Geneva" pitchFamily="-108" charset="0"/>
            </a:endParaRPr>
          </a:p>
          <a:p>
            <a:pPr algn="ctr" eaLnBrk="0" fontAlgn="base" hangingPunct="0">
              <a:spcBef>
                <a:spcPct val="0"/>
              </a:spcBef>
              <a:spcAft>
                <a:spcPct val="0"/>
              </a:spcAft>
            </a:pPr>
            <a:r>
              <a:rPr lang="en-US" sz="2000" b="1" dirty="0" smtClean="0">
                <a:solidFill>
                  <a:srgbClr val="FF0000"/>
                </a:solidFill>
                <a:effectLst>
                  <a:outerShdw blurRad="38100" dist="38100" dir="2700000" algn="tl">
                    <a:srgbClr val="000000">
                      <a:alpha val="43137"/>
                    </a:srgbClr>
                  </a:outerShdw>
                </a:effectLst>
                <a:ea typeface="Geneva" pitchFamily="-108" charset="0"/>
                <a:cs typeface="Geneva" pitchFamily="-108" charset="0"/>
              </a:rPr>
              <a:t>GPRS/EDGE</a:t>
            </a:r>
          </a:p>
          <a:p>
            <a:pPr algn="ctr" eaLnBrk="0" fontAlgn="base" hangingPunct="0">
              <a:spcBef>
                <a:spcPct val="0"/>
              </a:spcBef>
              <a:spcAft>
                <a:spcPct val="0"/>
              </a:spcAft>
            </a:pPr>
            <a:r>
              <a:rPr lang="en-US" sz="2000" b="1" dirty="0" smtClean="0">
                <a:solidFill>
                  <a:srgbClr val="FF0000"/>
                </a:solidFill>
                <a:effectLst>
                  <a:outerShdw blurRad="38100" dist="38100" dir="2700000" algn="tl">
                    <a:srgbClr val="000000">
                      <a:alpha val="43137"/>
                    </a:srgbClr>
                  </a:outerShdw>
                </a:effectLst>
                <a:ea typeface="Geneva" pitchFamily="-108" charset="0"/>
                <a:cs typeface="Geneva" pitchFamily="-108" charset="0"/>
              </a:rPr>
              <a:t>384kbps (max)</a:t>
            </a:r>
            <a:endParaRPr lang="en-US" sz="2000" b="1" dirty="0">
              <a:solidFill>
                <a:srgbClr val="FF0000"/>
              </a:solidFill>
              <a:effectLst>
                <a:outerShdw blurRad="38100" dist="38100" dir="2700000" algn="tl">
                  <a:srgbClr val="000000">
                    <a:alpha val="43137"/>
                  </a:srgbClr>
                </a:outerShdw>
              </a:effectLst>
              <a:ea typeface="Geneva" pitchFamily="-108" charset="0"/>
              <a:cs typeface="Geneva" pitchFamily="-108" charset="0"/>
            </a:endParaRPr>
          </a:p>
        </p:txBody>
      </p:sp>
      <p:sp>
        <p:nvSpPr>
          <p:cNvPr id="8" name="Right Arrow 7"/>
          <p:cNvSpPr/>
          <p:nvPr/>
        </p:nvSpPr>
        <p:spPr>
          <a:xfrm>
            <a:off x="2925286" y="5238403"/>
            <a:ext cx="1132338" cy="389251"/>
          </a:xfrm>
          <a:prstGeom prst="rightArrow">
            <a:avLst>
              <a:gd name="adj1" fmla="val 50000"/>
              <a:gd name="adj2" fmla="val 103389"/>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prstClr val="white"/>
              </a:solidFill>
            </a:endParaRPr>
          </a:p>
        </p:txBody>
      </p:sp>
      <p:pic>
        <p:nvPicPr>
          <p:cNvPr id="22" name="Picture 21" descr="100px-Nokia6301front.jpg"/>
          <p:cNvPicPr>
            <a:picLocks noChangeAspect="1"/>
          </p:cNvPicPr>
          <p:nvPr/>
        </p:nvPicPr>
        <p:blipFill>
          <a:blip r:embed="rId14"/>
          <a:stretch>
            <a:fillRect/>
          </a:stretch>
        </p:blipFill>
        <p:spPr>
          <a:xfrm>
            <a:off x="7533409" y="4004846"/>
            <a:ext cx="1055686" cy="24280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3" name="TextBox 22"/>
          <p:cNvSpPr txBox="1"/>
          <p:nvPr/>
        </p:nvSpPr>
        <p:spPr>
          <a:xfrm>
            <a:off x="609600" y="3683680"/>
            <a:ext cx="2050561" cy="830997"/>
          </a:xfrm>
          <a:prstGeom prst="rect">
            <a:avLst/>
          </a:prstGeom>
          <a:noFill/>
        </p:spPr>
        <p:txBody>
          <a:bodyPr wrap="none" rtlCol="0">
            <a:spAutoFit/>
          </a:bodyPr>
          <a:lstStyle/>
          <a:p>
            <a:r>
              <a:rPr lang="en-US" sz="4800" b="1" dirty="0" smtClean="0">
                <a:ln w="38100">
                  <a:solidFill>
                    <a:srgbClr val="FF0000"/>
                  </a:solidFill>
                </a:ln>
                <a:solidFill>
                  <a:prstClr val="white"/>
                </a:solidFill>
                <a:effectLst>
                  <a:outerShdw blurRad="38100" dist="38100" dir="2700000" algn="tl">
                    <a:srgbClr val="000000">
                      <a:alpha val="43137"/>
                    </a:srgbClr>
                  </a:outerShdw>
                </a:effectLst>
              </a:rPr>
              <a:t>200kHz</a:t>
            </a:r>
            <a:endParaRPr lang="en-US" sz="4800" b="1" dirty="0">
              <a:ln w="38100">
                <a:solidFill>
                  <a:srgbClr val="FF0000"/>
                </a:solidFill>
              </a:ln>
              <a:solidFill>
                <a:prstClr val="white"/>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2234623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3">
                                            <p:graphicEl>
                                              <a:dgm id="{64A5A2E0-B384-4117-8724-1546D57AF526}"/>
                                            </p:graphicEl>
                                          </p:spTgt>
                                        </p:tgtEl>
                                        <p:attrNameLst>
                                          <p:attrName>style.visibility</p:attrName>
                                        </p:attrNameLst>
                                      </p:cBhvr>
                                      <p:to>
                                        <p:strVal val="visible"/>
                                      </p:to>
                                    </p:set>
                                    <p:animEffect transition="in" filter="wipe(left)">
                                      <p:cBhvr>
                                        <p:cTn id="28" dur="750"/>
                                        <p:tgtEl>
                                          <p:spTgt spid="13">
                                            <p:graphicEl>
                                              <a:dgm id="{64A5A2E0-B384-4117-8724-1546D57AF526}"/>
                                            </p:graphicEl>
                                          </p:spTgt>
                                        </p:tgtEl>
                                      </p:cBhvr>
                                    </p:animEffect>
                                  </p:childTnLst>
                                </p:cTn>
                              </p:par>
                            </p:childTnLst>
                          </p:cTn>
                        </p:par>
                        <p:par>
                          <p:cTn id="29" fill="hold">
                            <p:stCondLst>
                              <p:cond delay="3750"/>
                            </p:stCondLst>
                            <p:childTnLst>
                              <p:par>
                                <p:cTn id="30" presetID="22" presetClass="entr" presetSubtype="8" fill="hold" grpId="0" nodeType="afterEffect">
                                  <p:stCondLst>
                                    <p:cond delay="0"/>
                                  </p:stCondLst>
                                  <p:childTnLst>
                                    <p:set>
                                      <p:cBhvr>
                                        <p:cTn id="31" dur="1" fill="hold">
                                          <p:stCondLst>
                                            <p:cond delay="0"/>
                                          </p:stCondLst>
                                        </p:cTn>
                                        <p:tgtEl>
                                          <p:spTgt spid="13">
                                            <p:graphicEl>
                                              <a:dgm id="{EC01228F-C6F8-4D02-B4E3-D0EA348F00C1}"/>
                                            </p:graphicEl>
                                          </p:spTgt>
                                        </p:tgtEl>
                                        <p:attrNameLst>
                                          <p:attrName>style.visibility</p:attrName>
                                        </p:attrNameLst>
                                      </p:cBhvr>
                                      <p:to>
                                        <p:strVal val="visible"/>
                                      </p:to>
                                    </p:set>
                                    <p:animEffect transition="in" filter="wipe(left)">
                                      <p:cBhvr>
                                        <p:cTn id="32" dur="750"/>
                                        <p:tgtEl>
                                          <p:spTgt spid="13">
                                            <p:graphicEl>
                                              <a:dgm id="{EC01228F-C6F8-4D02-B4E3-D0EA348F00C1}"/>
                                            </p:graphicEl>
                                          </p:spTgt>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3">
                                            <p:graphicEl>
                                              <a:dgm id="{EF603481-8514-464E-B03A-A55A77A3AB93}"/>
                                            </p:graphicEl>
                                          </p:spTgt>
                                        </p:tgtEl>
                                        <p:attrNameLst>
                                          <p:attrName>style.visibility</p:attrName>
                                        </p:attrNameLst>
                                      </p:cBhvr>
                                      <p:to>
                                        <p:strVal val="visible"/>
                                      </p:to>
                                    </p:set>
                                    <p:animEffect transition="in" filter="wipe(left)">
                                      <p:cBhvr>
                                        <p:cTn id="36" dur="750"/>
                                        <p:tgtEl>
                                          <p:spTgt spid="13">
                                            <p:graphicEl>
                                              <a:dgm id="{EF603481-8514-464E-B03A-A55A77A3AB93}"/>
                                            </p:graphicEl>
                                          </p:spTgt>
                                        </p:tgtEl>
                                      </p:cBhvr>
                                    </p:animEffect>
                                  </p:childTnLst>
                                </p:cTn>
                              </p:par>
                            </p:childTnLst>
                          </p:cTn>
                        </p:par>
                        <p:par>
                          <p:cTn id="37" fill="hold">
                            <p:stCondLst>
                              <p:cond delay="5250"/>
                            </p:stCondLst>
                            <p:childTnLst>
                              <p:par>
                                <p:cTn id="38" presetID="26"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356">
                                          <p:stCondLst>
                                            <p:cond delay="0"/>
                                          </p:stCondLst>
                                        </p:cTn>
                                        <p:tgtEl>
                                          <p:spTgt spid="23"/>
                                        </p:tgtEl>
                                      </p:cBhvr>
                                    </p:animEffect>
                                    <p:anim calcmode="lin" valueType="num">
                                      <p:cBhvr>
                                        <p:cTn id="41" dur="1120"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2" dur="408"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3" dur="408" tmFilter="0, 0; 0.125,0.2665; 0.25,0.4; 0.375,0.465; 0.5,0.5;  0.625,0.535; 0.75,0.6; 0.875,0.7335; 1,1">
                                          <p:stCondLst>
                                            <p:cond delay="408"/>
                                          </p:stCondLst>
                                        </p:cTn>
                                        <p:tgtEl>
                                          <p:spTgt spid="23"/>
                                        </p:tgtEl>
                                        <p:attrNameLst>
                                          <p:attrName>ppt_y</p:attrName>
                                        </p:attrNameLst>
                                      </p:cBhvr>
                                      <p:tavLst>
                                        <p:tav tm="0" fmla="#ppt_y-sin(pi*$)/9">
                                          <p:val>
                                            <p:fltVal val="0"/>
                                          </p:val>
                                        </p:tav>
                                        <p:tav tm="100000">
                                          <p:val>
                                            <p:fltVal val="1"/>
                                          </p:val>
                                        </p:tav>
                                      </p:tavLst>
                                    </p:anim>
                                    <p:anim calcmode="lin" valueType="num">
                                      <p:cBhvr>
                                        <p:cTn id="44" dur="2" tmFilter="0, 0; 0.125,0.2665; 0.25,0.4; 0.375,0.465; 0.5,0.5;  0.625,0.535; 0.75,0.6; 0.875,0.7335; 1,1">
                                          <p:stCondLst>
                                            <p:cond delay="814"/>
                                          </p:stCondLst>
                                        </p:cTn>
                                        <p:tgtEl>
                                          <p:spTgt spid="23"/>
                                        </p:tgtEl>
                                        <p:attrNameLst>
                                          <p:attrName>ppt_y</p:attrName>
                                        </p:attrNameLst>
                                      </p:cBhvr>
                                      <p:tavLst>
                                        <p:tav tm="0" fmla="#ppt_y-sin(pi*$)/27">
                                          <p:val>
                                            <p:fltVal val="0"/>
                                          </p:val>
                                        </p:tav>
                                        <p:tav tm="100000">
                                          <p:val>
                                            <p:fltVal val="1"/>
                                          </p:val>
                                        </p:tav>
                                      </p:tavLst>
                                    </p:anim>
                                    <p:anim calcmode="lin" valueType="num">
                                      <p:cBhvr>
                                        <p:cTn id="45" dur="1" tmFilter="0, 0; 0.125,0.2665; 0.25,0.4; 0.375,0.465; 0.5,0.5;  0.625,0.535; 0.75,0.6; 0.875,0.7335; 1,1">
                                          <p:stCondLst>
                                            <p:cond delay="1249"/>
                                          </p:stCondLst>
                                        </p:cTn>
                                        <p:tgtEl>
                                          <p:spTgt spid="23"/>
                                        </p:tgtEl>
                                        <p:attrNameLst>
                                          <p:attrName>ppt_y</p:attrName>
                                        </p:attrNameLst>
                                      </p:cBhvr>
                                      <p:tavLst>
                                        <p:tav tm="0" fmla="#ppt_y-sin(pi*$)/81">
                                          <p:val>
                                            <p:fltVal val="0"/>
                                          </p:val>
                                        </p:tav>
                                        <p:tav tm="100000">
                                          <p:val>
                                            <p:fltVal val="1"/>
                                          </p:val>
                                        </p:tav>
                                      </p:tavLst>
                                    </p:anim>
                                    <p:animScale>
                                      <p:cBhvr>
                                        <p:cTn id="46" dur="1">
                                          <p:stCondLst>
                                            <p:cond delay="399"/>
                                          </p:stCondLst>
                                        </p:cTn>
                                        <p:tgtEl>
                                          <p:spTgt spid="23"/>
                                        </p:tgtEl>
                                      </p:cBhvr>
                                      <p:to x="100000" y="60000"/>
                                    </p:animScale>
                                    <p:animScale>
                                      <p:cBhvr>
                                        <p:cTn id="47" dur="1" decel="50000">
                                          <p:stCondLst>
                                            <p:cond delay="415"/>
                                          </p:stCondLst>
                                        </p:cTn>
                                        <p:tgtEl>
                                          <p:spTgt spid="23"/>
                                        </p:tgtEl>
                                      </p:cBhvr>
                                      <p:to x="100000" y="100000"/>
                                    </p:animScale>
                                    <p:animScale>
                                      <p:cBhvr>
                                        <p:cTn id="48" dur="1">
                                          <p:stCondLst>
                                            <p:cond delay="806"/>
                                          </p:stCondLst>
                                        </p:cTn>
                                        <p:tgtEl>
                                          <p:spTgt spid="23"/>
                                        </p:tgtEl>
                                      </p:cBhvr>
                                      <p:to x="100000" y="80000"/>
                                    </p:animScale>
                                    <p:animScale>
                                      <p:cBhvr>
                                        <p:cTn id="49" dur="1" decel="50000">
                                          <p:stCondLst>
                                            <p:cond delay="822"/>
                                          </p:stCondLst>
                                        </p:cTn>
                                        <p:tgtEl>
                                          <p:spTgt spid="23"/>
                                        </p:tgtEl>
                                      </p:cBhvr>
                                      <p:to x="100000" y="100000"/>
                                    </p:animScale>
                                    <p:animScale>
                                      <p:cBhvr>
                                        <p:cTn id="50" dur="1">
                                          <p:stCondLst>
                                            <p:cond delay="1249"/>
                                          </p:stCondLst>
                                        </p:cTn>
                                        <p:tgtEl>
                                          <p:spTgt spid="23"/>
                                        </p:tgtEl>
                                      </p:cBhvr>
                                      <p:to x="100000" y="90000"/>
                                    </p:animScale>
                                    <p:animScale>
                                      <p:cBhvr>
                                        <p:cTn id="51" dur="1" decel="50000">
                                          <p:stCondLst>
                                            <p:cond delay="1249"/>
                                          </p:stCondLst>
                                        </p:cTn>
                                        <p:tgtEl>
                                          <p:spTgt spid="23"/>
                                        </p:tgtEl>
                                      </p:cBhvr>
                                      <p:to x="100000" y="100000"/>
                                    </p:animScale>
                                    <p:animScale>
                                      <p:cBhvr>
                                        <p:cTn id="52" dur="1">
                                          <p:stCondLst>
                                            <p:cond delay="1249"/>
                                          </p:stCondLst>
                                        </p:cTn>
                                        <p:tgtEl>
                                          <p:spTgt spid="23"/>
                                        </p:tgtEl>
                                      </p:cBhvr>
                                      <p:to x="100000" y="95000"/>
                                    </p:animScale>
                                    <p:animScale>
                                      <p:cBhvr>
                                        <p:cTn id="53" dur="1" decel="50000">
                                          <p:stCondLst>
                                            <p:cond delay="1249"/>
                                          </p:stCondLst>
                                        </p:cTn>
                                        <p:tgtEl>
                                          <p:spTgt spid="23"/>
                                        </p:tgtEl>
                                      </p:cBhvr>
                                      <p:to x="100000" y="100000"/>
                                    </p:animScale>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13">
                                            <p:graphicEl>
                                              <a:dgm id="{45E35926-3D82-49E9-AEDA-889BCA7244F4}"/>
                                            </p:graphicEl>
                                          </p:spTgt>
                                        </p:tgtEl>
                                        <p:attrNameLst>
                                          <p:attrName>style.visibility</p:attrName>
                                        </p:attrNameLst>
                                      </p:cBhvr>
                                      <p:to>
                                        <p:strVal val="visible"/>
                                      </p:to>
                                    </p:set>
                                    <p:animEffect transition="in" filter="wipe(left)">
                                      <p:cBhvr>
                                        <p:cTn id="57" dur="750"/>
                                        <p:tgtEl>
                                          <p:spTgt spid="13">
                                            <p:graphicEl>
                                              <a:dgm id="{45E35926-3D82-49E9-AEDA-889BCA7244F4}"/>
                                            </p:graphicEl>
                                          </p:spTgt>
                                        </p:tgtEl>
                                      </p:cBhvr>
                                    </p:animEffect>
                                  </p:childTnLst>
                                </p:cTn>
                              </p:par>
                            </p:childTnLst>
                          </p:cTn>
                        </p:par>
                        <p:par>
                          <p:cTn id="58" fill="hold">
                            <p:stCondLst>
                              <p:cond delay="725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53680F-92E7-4908-AE93-7E491C10FC25}"/>
                                            </p:graphicEl>
                                          </p:spTgt>
                                        </p:tgtEl>
                                        <p:attrNameLst>
                                          <p:attrName>style.visibility</p:attrName>
                                        </p:attrNameLst>
                                      </p:cBhvr>
                                      <p:to>
                                        <p:strVal val="visible"/>
                                      </p:to>
                                    </p:set>
                                    <p:animEffect transition="in" filter="wipe(left)">
                                      <p:cBhvr>
                                        <p:cTn id="61" dur="750"/>
                                        <p:tgtEl>
                                          <p:spTgt spid="13">
                                            <p:graphicEl>
                                              <a:dgm id="{3053680F-92E7-4908-AE93-7E491C10FC25}"/>
                                            </p:graphicEl>
                                          </p:spTgt>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3">
                                            <p:graphicEl>
                                              <a:dgm id="{25C3E1C3-C6AC-4DB0-A888-FF848A135239}"/>
                                            </p:graphicEl>
                                          </p:spTgt>
                                        </p:tgtEl>
                                        <p:attrNameLst>
                                          <p:attrName>style.visibility</p:attrName>
                                        </p:attrNameLst>
                                      </p:cBhvr>
                                      <p:to>
                                        <p:strVal val="visible"/>
                                      </p:to>
                                    </p:set>
                                    <p:animEffect transition="in" filter="wipe(left)">
                                      <p:cBhvr>
                                        <p:cTn id="65" dur="750"/>
                                        <p:tgtEl>
                                          <p:spTgt spid="13">
                                            <p:graphicEl>
                                              <a:dgm id="{25C3E1C3-C6AC-4DB0-A888-FF848A135239}"/>
                                            </p:graphicEl>
                                          </p:spTgt>
                                        </p:tgtEl>
                                      </p:cBhvr>
                                    </p:animEffect>
                                  </p:childTnLst>
                                </p:cTn>
                              </p:par>
                            </p:childTnLst>
                          </p:cTn>
                        </p:par>
                        <p:par>
                          <p:cTn id="66" fill="hold">
                            <p:stCondLst>
                              <p:cond delay="8750"/>
                            </p:stCondLst>
                            <p:childTnLst>
                              <p:par>
                                <p:cTn id="67" presetID="22" presetClass="entr" presetSubtype="8" fill="hold" grpId="0" nodeType="afterEffect">
                                  <p:stCondLst>
                                    <p:cond delay="0"/>
                                  </p:stCondLst>
                                  <p:childTnLst>
                                    <p:set>
                                      <p:cBhvr>
                                        <p:cTn id="68" dur="1" fill="hold">
                                          <p:stCondLst>
                                            <p:cond delay="0"/>
                                          </p:stCondLst>
                                        </p:cTn>
                                        <p:tgtEl>
                                          <p:spTgt spid="13">
                                            <p:graphicEl>
                                              <a:dgm id="{97245536-0A7F-47B4-AFE4-9AA0AABB0E1D}"/>
                                            </p:graphicEl>
                                          </p:spTgt>
                                        </p:tgtEl>
                                        <p:attrNameLst>
                                          <p:attrName>style.visibility</p:attrName>
                                        </p:attrNameLst>
                                      </p:cBhvr>
                                      <p:to>
                                        <p:strVal val="visible"/>
                                      </p:to>
                                    </p:set>
                                    <p:animEffect transition="in" filter="wipe(left)">
                                      <p:cBhvr>
                                        <p:cTn id="69" dur="750"/>
                                        <p:tgtEl>
                                          <p:spTgt spid="13">
                                            <p:graphicEl>
                                              <a:dgm id="{97245536-0A7F-47B4-AFE4-9AA0AABB0E1D}"/>
                                            </p:graphicEl>
                                          </p:spTgt>
                                        </p:tgtEl>
                                      </p:cBhvr>
                                    </p:animEffect>
                                  </p:childTnLst>
                                </p:cTn>
                              </p:par>
                            </p:childTnLst>
                          </p:cTn>
                        </p:par>
                        <p:par>
                          <p:cTn id="70" fill="hold">
                            <p:stCondLst>
                              <p:cond delay="9500"/>
                            </p:stCondLst>
                            <p:childTnLst>
                              <p:par>
                                <p:cTn id="71" presetID="22" presetClass="entr" presetSubtype="8" fill="hold" grpId="0" nodeType="afterEffect">
                                  <p:stCondLst>
                                    <p:cond delay="0"/>
                                  </p:stCondLst>
                                  <p:childTnLst>
                                    <p:set>
                                      <p:cBhvr>
                                        <p:cTn id="72" dur="1" fill="hold">
                                          <p:stCondLst>
                                            <p:cond delay="0"/>
                                          </p:stCondLst>
                                        </p:cTn>
                                        <p:tgtEl>
                                          <p:spTgt spid="13">
                                            <p:graphicEl>
                                              <a:dgm id="{69ED7489-7323-4926-9689-BD1D8B39697A}"/>
                                            </p:graphicEl>
                                          </p:spTgt>
                                        </p:tgtEl>
                                        <p:attrNameLst>
                                          <p:attrName>style.visibility</p:attrName>
                                        </p:attrNameLst>
                                      </p:cBhvr>
                                      <p:to>
                                        <p:strVal val="visible"/>
                                      </p:to>
                                    </p:set>
                                    <p:animEffect transition="in" filter="wipe(left)">
                                      <p:cBhvr>
                                        <p:cTn id="73" dur="750"/>
                                        <p:tgtEl>
                                          <p:spTgt spid="13">
                                            <p:graphicEl>
                                              <a:dgm id="{69ED7489-7323-4926-9689-BD1D8B39697A}"/>
                                            </p:graphicEl>
                                          </p:spTgt>
                                        </p:tgtEl>
                                      </p:cBhvr>
                                    </p:animEffect>
                                  </p:childTnLst>
                                </p:cTn>
                              </p:par>
                            </p:childTnLst>
                          </p:cTn>
                        </p:par>
                        <p:par>
                          <p:cTn id="74" fill="hold">
                            <p:stCondLst>
                              <p:cond delay="10250"/>
                            </p:stCondLst>
                            <p:childTnLst>
                              <p:par>
                                <p:cTn id="75" presetID="22" presetClass="entr" presetSubtype="8" fill="hold" grpId="0" nodeType="afterEffect">
                                  <p:stCondLst>
                                    <p:cond delay="0"/>
                                  </p:stCondLst>
                                  <p:childTnLst>
                                    <p:set>
                                      <p:cBhvr>
                                        <p:cTn id="76" dur="1" fill="hold">
                                          <p:stCondLst>
                                            <p:cond delay="0"/>
                                          </p:stCondLst>
                                        </p:cTn>
                                        <p:tgtEl>
                                          <p:spTgt spid="13">
                                            <p:graphicEl>
                                              <a:dgm id="{9601A5D9-8FEF-4CA4-BC28-5E276D6654DE}"/>
                                            </p:graphicEl>
                                          </p:spTgt>
                                        </p:tgtEl>
                                        <p:attrNameLst>
                                          <p:attrName>style.visibility</p:attrName>
                                        </p:attrNameLst>
                                      </p:cBhvr>
                                      <p:to>
                                        <p:strVal val="visible"/>
                                      </p:to>
                                    </p:set>
                                    <p:animEffect transition="in" filter="wipe(left)">
                                      <p:cBhvr>
                                        <p:cTn id="77" dur="750"/>
                                        <p:tgtEl>
                                          <p:spTgt spid="13">
                                            <p:graphicEl>
                                              <a:dgm id="{9601A5D9-8FEF-4CA4-BC28-5E276D6654DE}"/>
                                            </p:graphicEl>
                                          </p:spTgt>
                                        </p:tgtEl>
                                      </p:cBhvr>
                                    </p:animEffect>
                                  </p:childTnLst>
                                </p:cTn>
                              </p:par>
                            </p:childTnLst>
                          </p:cTn>
                        </p:par>
                        <p:par>
                          <p:cTn id="78" fill="hold">
                            <p:stCondLst>
                              <p:cond delay="11000"/>
                            </p:stCondLst>
                            <p:childTnLst>
                              <p:par>
                                <p:cTn id="79" presetID="10" presetClass="entr" presetSubtype="0" fill="hold"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1000"/>
                                        <p:tgtEl>
                                          <p:spTgt spid="14"/>
                                        </p:tgtEl>
                                      </p:cBhvr>
                                    </p:animEffect>
                                  </p:childTnLst>
                                </p:cTn>
                              </p:par>
                            </p:childTnLst>
                          </p:cTn>
                        </p:par>
                        <p:par>
                          <p:cTn id="82" fill="hold">
                            <p:stCondLst>
                              <p:cond delay="12000"/>
                            </p:stCondLst>
                            <p:childTnLst>
                              <p:par>
                                <p:cTn id="83" presetID="10" presetClass="entr" presetSubtype="0"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10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wipe(left)">
                                      <p:cBhvr>
                                        <p:cTn id="96" dur="750"/>
                                        <p:tgtEl>
                                          <p:spTgt spid="8"/>
                                        </p:tgtEl>
                                      </p:cBhvr>
                                    </p:animEffect>
                                  </p:childTnLst>
                                </p:cTn>
                              </p:par>
                            </p:childTnLst>
                          </p:cTn>
                        </p:par>
                        <p:par>
                          <p:cTn id="97" fill="hold">
                            <p:stCondLst>
                              <p:cond delay="1750"/>
                            </p:stCondLst>
                            <p:childTnLst>
                              <p:par>
                                <p:cTn id="98" presetID="22" presetClass="entr" presetSubtype="8"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wipe(left)">
                                      <p:cBhvr>
                                        <p:cTn id="100" dur="750"/>
                                        <p:tgtEl>
                                          <p:spTgt spid="18"/>
                                        </p:tgtEl>
                                      </p:cBhvr>
                                    </p:animEffect>
                                  </p:childTnLst>
                                </p:cTn>
                              </p:par>
                              <p:par>
                                <p:cTn id="101" presetID="42" presetClass="exit" presetSubtype="0" fill="hold" nodeType="withEffect">
                                  <p:stCondLst>
                                    <p:cond delay="0"/>
                                  </p:stCondLst>
                                  <p:childTnLst>
                                    <p:animEffect transition="out" filter="fade">
                                      <p:cBhvr>
                                        <p:cTn id="102" dur="1000"/>
                                        <p:tgtEl>
                                          <p:spTgt spid="14"/>
                                        </p:tgtEl>
                                      </p:cBhvr>
                                    </p:animEffect>
                                    <p:anim calcmode="lin" valueType="num">
                                      <p:cBhvr>
                                        <p:cTn id="103" dur="1000"/>
                                        <p:tgtEl>
                                          <p:spTgt spid="14"/>
                                        </p:tgtEl>
                                        <p:attrNameLst>
                                          <p:attrName>ppt_x</p:attrName>
                                        </p:attrNameLst>
                                      </p:cBhvr>
                                      <p:tavLst>
                                        <p:tav tm="0">
                                          <p:val>
                                            <p:strVal val="ppt_x"/>
                                          </p:val>
                                        </p:tav>
                                        <p:tav tm="100000">
                                          <p:val>
                                            <p:strVal val="ppt_x"/>
                                          </p:val>
                                        </p:tav>
                                      </p:tavLst>
                                    </p:anim>
                                    <p:anim calcmode="lin" valueType="num">
                                      <p:cBhvr>
                                        <p:cTn id="104" dur="1000"/>
                                        <p:tgtEl>
                                          <p:spTgt spid="14"/>
                                        </p:tgtEl>
                                        <p:attrNameLst>
                                          <p:attrName>ppt_y</p:attrName>
                                        </p:attrNameLst>
                                      </p:cBhvr>
                                      <p:tavLst>
                                        <p:tav tm="0">
                                          <p:val>
                                            <p:strVal val="ppt_y"/>
                                          </p:val>
                                        </p:tav>
                                        <p:tav tm="100000">
                                          <p:val>
                                            <p:strVal val="ppt_y+.1"/>
                                          </p:val>
                                        </p:tav>
                                      </p:tavLst>
                                    </p:anim>
                                    <p:set>
                                      <p:cBhvr>
                                        <p:cTn id="105" dur="1" fill="hold">
                                          <p:stCondLst>
                                            <p:cond delay="999"/>
                                          </p:stCondLst>
                                        </p:cTn>
                                        <p:tgtEl>
                                          <p:spTgt spid="14"/>
                                        </p:tgtEl>
                                        <p:attrNameLst>
                                          <p:attrName>style.visibility</p:attrName>
                                        </p:attrNameLst>
                                      </p:cBhvr>
                                      <p:to>
                                        <p:strVal val="hidden"/>
                                      </p:to>
                                    </p:set>
                                  </p:childTnLst>
                                </p:cTn>
                              </p:par>
                              <p:par>
                                <p:cTn id="106" presetID="42" presetClass="exit" presetSubtype="0" fill="hold" nodeType="withEffect">
                                  <p:stCondLst>
                                    <p:cond delay="0"/>
                                  </p:stCondLst>
                                  <p:childTnLst>
                                    <p:animEffect transition="out" filter="fade">
                                      <p:cBhvr>
                                        <p:cTn id="107" dur="1000"/>
                                        <p:tgtEl>
                                          <p:spTgt spid="15"/>
                                        </p:tgtEl>
                                      </p:cBhvr>
                                    </p:animEffect>
                                    <p:anim calcmode="lin" valueType="num">
                                      <p:cBhvr>
                                        <p:cTn id="108" dur="1000"/>
                                        <p:tgtEl>
                                          <p:spTgt spid="15"/>
                                        </p:tgtEl>
                                        <p:attrNameLst>
                                          <p:attrName>ppt_x</p:attrName>
                                        </p:attrNameLst>
                                      </p:cBhvr>
                                      <p:tavLst>
                                        <p:tav tm="0">
                                          <p:val>
                                            <p:strVal val="ppt_x"/>
                                          </p:val>
                                        </p:tav>
                                        <p:tav tm="100000">
                                          <p:val>
                                            <p:strVal val="ppt_x"/>
                                          </p:val>
                                        </p:tav>
                                      </p:tavLst>
                                    </p:anim>
                                    <p:anim calcmode="lin" valueType="num">
                                      <p:cBhvr>
                                        <p:cTn id="109" dur="1000"/>
                                        <p:tgtEl>
                                          <p:spTgt spid="15"/>
                                        </p:tgtEl>
                                        <p:attrNameLst>
                                          <p:attrName>ppt_y</p:attrName>
                                        </p:attrNameLst>
                                      </p:cBhvr>
                                      <p:tavLst>
                                        <p:tav tm="0">
                                          <p:val>
                                            <p:strVal val="ppt_y"/>
                                          </p:val>
                                        </p:tav>
                                        <p:tav tm="100000">
                                          <p:val>
                                            <p:strVal val="ppt_y+.1"/>
                                          </p:val>
                                        </p:tav>
                                      </p:tavLst>
                                    </p:anim>
                                    <p:set>
                                      <p:cBhvr>
                                        <p:cTn id="110" dur="1" fill="hold">
                                          <p:stCondLst>
                                            <p:cond delay="999"/>
                                          </p:stCondLst>
                                        </p:cTn>
                                        <p:tgtEl>
                                          <p:spTgt spid="15"/>
                                        </p:tgtEl>
                                        <p:attrNameLst>
                                          <p:attrName>style.visibility</p:attrName>
                                        </p:attrNameLst>
                                      </p:cBhvr>
                                      <p:to>
                                        <p:strVal val="hidden"/>
                                      </p:to>
                                    </p:set>
                                  </p:childTnLst>
                                </p:cTn>
                              </p:par>
                            </p:childTnLst>
                          </p:cTn>
                        </p:par>
                        <p:par>
                          <p:cTn id="111" fill="hold">
                            <p:stCondLst>
                              <p:cond delay="2750"/>
                            </p:stCondLst>
                            <p:childTnLst>
                              <p:par>
                                <p:cTn id="112" presetID="10" presetClass="entr" presetSubtype="0" fill="hold" nodeType="after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3" grpId="0" uiExpand="1">
        <p:bldSub>
          <a:bldDgm bld="one"/>
        </p:bldSub>
      </p:bldGraphic>
      <p:bldP spid="17" grpId="0"/>
      <p:bldP spid="18" grpId="0" animBg="1"/>
      <p:bldP spid="8" grpId="0" animBg="1"/>
      <p:bldP spid="23"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2875" y="6238875"/>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28600"/>
            <a:ext cx="8229600" cy="1143000"/>
          </a:xfrm>
        </p:spPr>
        <p:txBody>
          <a:bodyPr/>
          <a:lstStyle/>
          <a:p>
            <a:pPr algn="l"/>
            <a:r>
              <a:rPr lang="en-US" b="1" dirty="0"/>
              <a:t>Evolution (Cont..)</a:t>
            </a:r>
          </a:p>
        </p:txBody>
      </p:sp>
      <p:pic>
        <p:nvPicPr>
          <p:cNvPr id="12"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76237" y="1600200"/>
            <a:ext cx="3023072"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990600" y="1880122"/>
            <a:ext cx="1592103" cy="1569660"/>
          </a:xfrm>
          <a:prstGeom prst="rect">
            <a:avLst/>
          </a:prstGeom>
          <a:noFill/>
        </p:spPr>
        <p:txBody>
          <a:bodyPr wrap="none" rtlCol="0">
            <a:spAutoFit/>
          </a:bodyPr>
          <a:lstStyle/>
          <a:p>
            <a:r>
              <a:rPr lang="en-US" sz="9600" b="1" dirty="0">
                <a:ln w="38100">
                  <a:solidFill>
                    <a:srgbClr val="FF0000"/>
                  </a:solidFill>
                </a:ln>
                <a:solidFill>
                  <a:prstClr val="white"/>
                </a:solidFill>
              </a:rPr>
              <a:t>3</a:t>
            </a:r>
            <a:r>
              <a:rPr lang="en-US" sz="9600" b="1" dirty="0" smtClean="0">
                <a:ln w="38100">
                  <a:solidFill>
                    <a:srgbClr val="FF0000"/>
                  </a:solidFill>
                </a:ln>
                <a:solidFill>
                  <a:prstClr val="white"/>
                </a:solidFill>
              </a:rPr>
              <a:t>G</a:t>
            </a:r>
            <a:endParaRPr lang="en-US" sz="9600" b="1" dirty="0">
              <a:ln w="38100">
                <a:solidFill>
                  <a:srgbClr val="FF0000"/>
                </a:solidFill>
              </a:ln>
              <a:solidFill>
                <a:prstClr val="white"/>
              </a:solidFill>
            </a:endParaRPr>
          </a:p>
        </p:txBody>
      </p:sp>
      <p:sp>
        <p:nvSpPr>
          <p:cNvPr id="18" name="TextBox 17"/>
          <p:cNvSpPr txBox="1"/>
          <p:nvPr/>
        </p:nvSpPr>
        <p:spPr>
          <a:xfrm>
            <a:off x="983673" y="4953000"/>
            <a:ext cx="1669047" cy="830997"/>
          </a:xfrm>
          <a:prstGeom prst="rect">
            <a:avLst/>
          </a:prstGeom>
          <a:noFill/>
        </p:spPr>
        <p:txBody>
          <a:bodyPr wrap="none" rtlCol="0">
            <a:spAutoFit/>
          </a:bodyPr>
          <a:lstStyle/>
          <a:p>
            <a:r>
              <a:rPr lang="en-US" sz="4800" b="1" dirty="0" smtClean="0">
                <a:ln w="38100">
                  <a:solidFill>
                    <a:srgbClr val="FF0000"/>
                  </a:solidFill>
                </a:ln>
                <a:solidFill>
                  <a:prstClr val="white"/>
                </a:solidFill>
                <a:effectLst>
                  <a:outerShdw blurRad="38100" dist="38100" dir="2700000" algn="tl">
                    <a:srgbClr val="000000">
                      <a:alpha val="43137"/>
                    </a:srgbClr>
                  </a:outerShdw>
                </a:effectLst>
              </a:rPr>
              <a:t>5MHz</a:t>
            </a:r>
            <a:endParaRPr lang="en-US" sz="4800" b="1" dirty="0">
              <a:ln w="38100">
                <a:solidFill>
                  <a:srgbClr val="FF0000"/>
                </a:solidFill>
              </a:ln>
              <a:solidFill>
                <a:prstClr val="white"/>
              </a:solidFill>
              <a:effectLst>
                <a:outerShdw blurRad="38100" dist="38100" dir="2700000" algn="tl">
                  <a:srgbClr val="000000">
                    <a:alpha val="43137"/>
                  </a:srgbClr>
                </a:outerShdw>
              </a:effectLst>
            </a:endParaRPr>
          </a:p>
        </p:txBody>
      </p:sp>
      <p:pic>
        <p:nvPicPr>
          <p:cNvPr id="19" name="Picture 18" descr="no6680_0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53000" y="4513048"/>
            <a:ext cx="2451652" cy="19051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4" name="Diagram 3"/>
          <p:cNvGraphicFramePr/>
          <p:nvPr>
            <p:extLst>
              <p:ext uri="{D42A27DB-BD31-4B8C-83A1-F6EECF244321}">
                <p14:modId xmlns:p14="http://schemas.microsoft.com/office/powerpoint/2010/main" val="1610250178"/>
              </p:ext>
            </p:extLst>
          </p:nvPr>
        </p:nvGraphicFramePr>
        <p:xfrm>
          <a:off x="3962400" y="1470630"/>
          <a:ext cx="4724401"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264384771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80">
                                          <p:stCondLst>
                                            <p:cond delay="0"/>
                                          </p:stCondLst>
                                        </p:cTn>
                                        <p:tgtEl>
                                          <p:spTgt spid="17"/>
                                        </p:tgtEl>
                                      </p:cBhvr>
                                    </p:animEffect>
                                    <p:anim calcmode="lin" valueType="num">
                                      <p:cBhvr>
                                        <p:cTn id="1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7" dur="26">
                                          <p:stCondLst>
                                            <p:cond delay="650"/>
                                          </p:stCondLst>
                                        </p:cTn>
                                        <p:tgtEl>
                                          <p:spTgt spid="17"/>
                                        </p:tgtEl>
                                      </p:cBhvr>
                                      <p:to x="100000" y="60000"/>
                                    </p:animScale>
                                    <p:animScale>
                                      <p:cBhvr>
                                        <p:cTn id="18" dur="166" decel="50000">
                                          <p:stCondLst>
                                            <p:cond delay="676"/>
                                          </p:stCondLst>
                                        </p:cTn>
                                        <p:tgtEl>
                                          <p:spTgt spid="17"/>
                                        </p:tgtEl>
                                      </p:cBhvr>
                                      <p:to x="100000" y="100000"/>
                                    </p:animScale>
                                    <p:animScale>
                                      <p:cBhvr>
                                        <p:cTn id="19" dur="26">
                                          <p:stCondLst>
                                            <p:cond delay="1312"/>
                                          </p:stCondLst>
                                        </p:cTn>
                                        <p:tgtEl>
                                          <p:spTgt spid="17"/>
                                        </p:tgtEl>
                                      </p:cBhvr>
                                      <p:to x="100000" y="80000"/>
                                    </p:animScale>
                                    <p:animScale>
                                      <p:cBhvr>
                                        <p:cTn id="20" dur="166" decel="50000">
                                          <p:stCondLst>
                                            <p:cond delay="1338"/>
                                          </p:stCondLst>
                                        </p:cTn>
                                        <p:tgtEl>
                                          <p:spTgt spid="17"/>
                                        </p:tgtEl>
                                      </p:cBhvr>
                                      <p:to x="100000" y="100000"/>
                                    </p:animScale>
                                    <p:animScale>
                                      <p:cBhvr>
                                        <p:cTn id="21" dur="26">
                                          <p:stCondLst>
                                            <p:cond delay="1642"/>
                                          </p:stCondLst>
                                        </p:cTn>
                                        <p:tgtEl>
                                          <p:spTgt spid="17"/>
                                        </p:tgtEl>
                                      </p:cBhvr>
                                      <p:to x="100000" y="90000"/>
                                    </p:animScale>
                                    <p:animScale>
                                      <p:cBhvr>
                                        <p:cTn id="22" dur="166" decel="50000">
                                          <p:stCondLst>
                                            <p:cond delay="1668"/>
                                          </p:stCondLst>
                                        </p:cTn>
                                        <p:tgtEl>
                                          <p:spTgt spid="17"/>
                                        </p:tgtEl>
                                      </p:cBhvr>
                                      <p:to x="100000" y="100000"/>
                                    </p:animScale>
                                    <p:animScale>
                                      <p:cBhvr>
                                        <p:cTn id="23" dur="26">
                                          <p:stCondLst>
                                            <p:cond delay="1808"/>
                                          </p:stCondLst>
                                        </p:cTn>
                                        <p:tgtEl>
                                          <p:spTgt spid="17"/>
                                        </p:tgtEl>
                                      </p:cBhvr>
                                      <p:to x="100000" y="95000"/>
                                    </p:animScale>
                                    <p:animScale>
                                      <p:cBhvr>
                                        <p:cTn id="24" dur="166" decel="50000">
                                          <p:stCondLst>
                                            <p:cond delay="1834"/>
                                          </p:stCondLst>
                                        </p:cTn>
                                        <p:tgtEl>
                                          <p:spTgt spid="1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93B29EE8-DD95-4FF5-9816-78B1EB1A66A7}"/>
                                            </p:graphicEl>
                                          </p:spTgt>
                                        </p:tgtEl>
                                        <p:attrNameLst>
                                          <p:attrName>style.visibility</p:attrName>
                                        </p:attrNameLst>
                                      </p:cBhvr>
                                      <p:to>
                                        <p:strVal val="visible"/>
                                      </p:to>
                                    </p:set>
                                    <p:animEffect transition="in" filter="fade">
                                      <p:cBhvr>
                                        <p:cTn id="29" dur="750"/>
                                        <p:tgtEl>
                                          <p:spTgt spid="4">
                                            <p:graphicEl>
                                              <a:dgm id="{93B29EE8-DD95-4FF5-9816-78B1EB1A66A7}"/>
                                            </p:graphicEl>
                                          </p:spTgt>
                                        </p:tgtEl>
                                      </p:cBhvr>
                                    </p:animEffect>
                                  </p:childTnLst>
                                </p:cTn>
                              </p:par>
                            </p:childTnLst>
                          </p:cTn>
                        </p:par>
                        <p:par>
                          <p:cTn id="30" fill="hold">
                            <p:stCondLst>
                              <p:cond delay="750"/>
                            </p:stCondLst>
                            <p:childTnLst>
                              <p:par>
                                <p:cTn id="31" presetID="10" presetClass="entr" presetSubtype="0" fill="hold" grpId="0" nodeType="afterEffect">
                                  <p:stCondLst>
                                    <p:cond delay="0"/>
                                  </p:stCondLst>
                                  <p:childTnLst>
                                    <p:set>
                                      <p:cBhvr>
                                        <p:cTn id="32" dur="1" fill="hold">
                                          <p:stCondLst>
                                            <p:cond delay="0"/>
                                          </p:stCondLst>
                                        </p:cTn>
                                        <p:tgtEl>
                                          <p:spTgt spid="4">
                                            <p:graphicEl>
                                              <a:dgm id="{3EB9C6F3-EEC9-4C5D-9361-5D2EF3AF2ACC}"/>
                                            </p:graphicEl>
                                          </p:spTgt>
                                        </p:tgtEl>
                                        <p:attrNameLst>
                                          <p:attrName>style.visibility</p:attrName>
                                        </p:attrNameLst>
                                      </p:cBhvr>
                                      <p:to>
                                        <p:strVal val="visible"/>
                                      </p:to>
                                    </p:set>
                                    <p:animEffect transition="in" filter="fade">
                                      <p:cBhvr>
                                        <p:cTn id="33" dur="750"/>
                                        <p:tgtEl>
                                          <p:spTgt spid="4">
                                            <p:graphicEl>
                                              <a:dgm id="{3EB9C6F3-EEC9-4C5D-9361-5D2EF3AF2ACC}"/>
                                            </p:graphicEl>
                                          </p:spTgt>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250"/>
                                        <p:tgtEl>
                                          <p:spTgt spid="18"/>
                                        </p:tgtEl>
                                      </p:cBhvr>
                                    </p:animEffect>
                                    <p:anim calcmode="lin" valueType="num">
                                      <p:cBhvr>
                                        <p:cTn id="37" dur="1250" fill="hold"/>
                                        <p:tgtEl>
                                          <p:spTgt spid="18"/>
                                        </p:tgtEl>
                                        <p:attrNameLst>
                                          <p:attrName>ppt_x</p:attrName>
                                        </p:attrNameLst>
                                      </p:cBhvr>
                                      <p:tavLst>
                                        <p:tav tm="0">
                                          <p:val>
                                            <p:strVal val="#ppt_x"/>
                                          </p:val>
                                        </p:tav>
                                        <p:tav tm="100000">
                                          <p:val>
                                            <p:strVal val="#ppt_x"/>
                                          </p:val>
                                        </p:tav>
                                      </p:tavLst>
                                    </p:anim>
                                    <p:anim calcmode="lin" valueType="num">
                                      <p:cBhvr>
                                        <p:cTn id="38" dur="12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graphicEl>
                                              <a:dgm id="{B985CD8C-9B75-483B-BBDC-214149A9E4FA}"/>
                                            </p:graphicEl>
                                          </p:spTgt>
                                        </p:tgtEl>
                                        <p:attrNameLst>
                                          <p:attrName>style.visibility</p:attrName>
                                        </p:attrNameLst>
                                      </p:cBhvr>
                                      <p:to>
                                        <p:strVal val="visible"/>
                                      </p:to>
                                    </p:set>
                                    <p:animEffect transition="in" filter="fade">
                                      <p:cBhvr>
                                        <p:cTn id="43" dur="750"/>
                                        <p:tgtEl>
                                          <p:spTgt spid="4">
                                            <p:graphicEl>
                                              <a:dgm id="{B985CD8C-9B75-483B-BBDC-214149A9E4FA}"/>
                                            </p:graphicEl>
                                          </p:spTgt>
                                        </p:tgtEl>
                                      </p:cBhvr>
                                    </p:animEffect>
                                  </p:childTnLst>
                                </p:cTn>
                              </p:par>
                            </p:childTnLst>
                          </p:cTn>
                        </p:par>
                        <p:par>
                          <p:cTn id="44" fill="hold">
                            <p:stCondLst>
                              <p:cond delay="750"/>
                            </p:stCondLst>
                            <p:childTnLst>
                              <p:par>
                                <p:cTn id="45" presetID="10" presetClass="entr" presetSubtype="0" fill="hold" grpId="0" nodeType="afterEffect">
                                  <p:stCondLst>
                                    <p:cond delay="0"/>
                                  </p:stCondLst>
                                  <p:childTnLst>
                                    <p:set>
                                      <p:cBhvr>
                                        <p:cTn id="46" dur="1" fill="hold">
                                          <p:stCondLst>
                                            <p:cond delay="0"/>
                                          </p:stCondLst>
                                        </p:cTn>
                                        <p:tgtEl>
                                          <p:spTgt spid="4">
                                            <p:graphicEl>
                                              <a:dgm id="{240CDCAA-D31D-427D-9719-7DF6ACF00EFF}"/>
                                            </p:graphicEl>
                                          </p:spTgt>
                                        </p:tgtEl>
                                        <p:attrNameLst>
                                          <p:attrName>style.visibility</p:attrName>
                                        </p:attrNameLst>
                                      </p:cBhvr>
                                      <p:to>
                                        <p:strVal val="visible"/>
                                      </p:to>
                                    </p:set>
                                    <p:animEffect transition="in" filter="fade">
                                      <p:cBhvr>
                                        <p:cTn id="47" dur="750"/>
                                        <p:tgtEl>
                                          <p:spTgt spid="4">
                                            <p:graphicEl>
                                              <a:dgm id="{240CDCAA-D31D-427D-9719-7DF6ACF00EFF}"/>
                                            </p:graphicEl>
                                          </p:spTgt>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2875" y="6238875"/>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084" y="228600"/>
            <a:ext cx="8229600" cy="1143000"/>
          </a:xfrm>
        </p:spPr>
        <p:txBody>
          <a:bodyPr/>
          <a:lstStyle/>
          <a:p>
            <a:pPr algn="l"/>
            <a:r>
              <a:rPr lang="en-US" b="1" dirty="0"/>
              <a:t>Evolution (Cont..)</a:t>
            </a:r>
          </a:p>
        </p:txBody>
      </p:sp>
      <p:pic>
        <p:nvPicPr>
          <p:cNvPr id="12"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76237" y="1600200"/>
            <a:ext cx="3023072"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990600" y="1880122"/>
            <a:ext cx="1592103" cy="1569660"/>
          </a:xfrm>
          <a:prstGeom prst="rect">
            <a:avLst/>
          </a:prstGeom>
          <a:noFill/>
        </p:spPr>
        <p:txBody>
          <a:bodyPr wrap="none" rtlCol="0">
            <a:spAutoFit/>
          </a:bodyPr>
          <a:lstStyle/>
          <a:p>
            <a:r>
              <a:rPr lang="en-US" sz="9600" b="1" dirty="0">
                <a:ln w="38100">
                  <a:solidFill>
                    <a:srgbClr val="FF0000"/>
                  </a:solidFill>
                </a:ln>
                <a:solidFill>
                  <a:prstClr val="white"/>
                </a:solidFill>
              </a:rPr>
              <a:t>3</a:t>
            </a:r>
            <a:r>
              <a:rPr lang="en-US" sz="9600" b="1" dirty="0" smtClean="0">
                <a:ln w="38100">
                  <a:solidFill>
                    <a:srgbClr val="FF0000"/>
                  </a:solidFill>
                </a:ln>
                <a:solidFill>
                  <a:prstClr val="white"/>
                </a:solidFill>
              </a:rPr>
              <a:t>G</a:t>
            </a:r>
            <a:endParaRPr lang="en-US" sz="9600" b="1" dirty="0">
              <a:ln w="38100">
                <a:solidFill>
                  <a:srgbClr val="FF0000"/>
                </a:solidFill>
              </a:ln>
              <a:solidFill>
                <a:prstClr val="white"/>
              </a:solidFill>
            </a:endParaRPr>
          </a:p>
        </p:txBody>
      </p:sp>
      <p:sp>
        <p:nvSpPr>
          <p:cNvPr id="18" name="TextBox 17"/>
          <p:cNvSpPr txBox="1"/>
          <p:nvPr/>
        </p:nvSpPr>
        <p:spPr>
          <a:xfrm>
            <a:off x="983673" y="4953000"/>
            <a:ext cx="1669047" cy="830997"/>
          </a:xfrm>
          <a:prstGeom prst="rect">
            <a:avLst/>
          </a:prstGeom>
          <a:noFill/>
        </p:spPr>
        <p:txBody>
          <a:bodyPr wrap="none" rtlCol="0">
            <a:spAutoFit/>
          </a:bodyPr>
          <a:lstStyle/>
          <a:p>
            <a:r>
              <a:rPr lang="en-US" sz="4800" b="1" dirty="0" smtClean="0">
                <a:ln w="38100">
                  <a:solidFill>
                    <a:srgbClr val="FF0000"/>
                  </a:solidFill>
                </a:ln>
                <a:solidFill>
                  <a:prstClr val="white"/>
                </a:solidFill>
                <a:effectLst>
                  <a:outerShdw blurRad="38100" dist="38100" dir="2700000" algn="tl">
                    <a:srgbClr val="000000">
                      <a:alpha val="43137"/>
                    </a:srgbClr>
                  </a:outerShdw>
                </a:effectLst>
              </a:rPr>
              <a:t>5MHz</a:t>
            </a:r>
            <a:endParaRPr lang="en-US" sz="4800" b="1" dirty="0">
              <a:ln w="38100">
                <a:solidFill>
                  <a:srgbClr val="FF0000"/>
                </a:solidFill>
              </a:ln>
              <a:solidFill>
                <a:prstClr val="white"/>
              </a:solidFill>
              <a:effectLst>
                <a:outerShdw blurRad="38100" dist="38100" dir="2700000" algn="tl">
                  <a:srgbClr val="000000">
                    <a:alpha val="43137"/>
                  </a:srgbClr>
                </a:outerShdw>
              </a:effectLst>
            </a:endParaRPr>
          </a:p>
        </p:txBody>
      </p:sp>
      <p:graphicFrame>
        <p:nvGraphicFramePr>
          <p:cNvPr id="4" name="Diagram 3"/>
          <p:cNvGraphicFramePr/>
          <p:nvPr>
            <p:extLst>
              <p:ext uri="{D42A27DB-BD31-4B8C-83A1-F6EECF244321}">
                <p14:modId xmlns:p14="http://schemas.microsoft.com/office/powerpoint/2010/main" val="163897964"/>
              </p:ext>
            </p:extLst>
          </p:nvPr>
        </p:nvGraphicFramePr>
        <p:xfrm>
          <a:off x="3733800" y="1295400"/>
          <a:ext cx="5181600" cy="36347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609600" y="2817352"/>
            <a:ext cx="2544286" cy="1569660"/>
          </a:xfrm>
          <a:prstGeom prst="rect">
            <a:avLst/>
          </a:prstGeom>
          <a:noFill/>
        </p:spPr>
        <p:txBody>
          <a:bodyPr wrap="none" rtlCol="0">
            <a:spAutoFit/>
          </a:bodyPr>
          <a:lstStyle/>
          <a:p>
            <a:r>
              <a:rPr lang="en-US" sz="9600" b="1" dirty="0" smtClean="0">
                <a:ln w="38100">
                  <a:solidFill>
                    <a:srgbClr val="FF0000"/>
                  </a:solidFill>
                </a:ln>
                <a:solidFill>
                  <a:prstClr val="white"/>
                </a:solidFill>
              </a:rPr>
              <a:t>3.5G</a:t>
            </a:r>
            <a:endParaRPr lang="en-US" sz="9600" b="1" dirty="0">
              <a:ln w="38100">
                <a:solidFill>
                  <a:srgbClr val="FF0000"/>
                </a:solidFill>
              </a:ln>
              <a:solidFill>
                <a:prstClr val="white"/>
              </a:solidFill>
            </a:endParaRPr>
          </a:p>
        </p:txBody>
      </p:sp>
      <p:sp>
        <p:nvSpPr>
          <p:cNvPr id="11" name="TextBox 10"/>
          <p:cNvSpPr txBox="1"/>
          <p:nvPr/>
        </p:nvSpPr>
        <p:spPr>
          <a:xfrm>
            <a:off x="304800" y="3688140"/>
            <a:ext cx="3167855" cy="1569660"/>
          </a:xfrm>
          <a:prstGeom prst="rect">
            <a:avLst/>
          </a:prstGeom>
          <a:noFill/>
        </p:spPr>
        <p:txBody>
          <a:bodyPr wrap="none" rtlCol="0">
            <a:spAutoFit/>
          </a:bodyPr>
          <a:lstStyle/>
          <a:p>
            <a:r>
              <a:rPr lang="en-US" sz="9600" b="1" dirty="0" smtClean="0">
                <a:ln w="38100">
                  <a:solidFill>
                    <a:srgbClr val="FF0000"/>
                  </a:solidFill>
                </a:ln>
                <a:solidFill>
                  <a:prstClr val="white"/>
                </a:solidFill>
              </a:rPr>
              <a:t>3.75G</a:t>
            </a:r>
            <a:endParaRPr lang="en-US" sz="9600" b="1" dirty="0">
              <a:ln w="38100">
                <a:solidFill>
                  <a:srgbClr val="FF0000"/>
                </a:solidFill>
              </a:ln>
              <a:solidFill>
                <a:prstClr val="white"/>
              </a:solidFill>
            </a:endParaRPr>
          </a:p>
        </p:txBody>
      </p:sp>
      <p:sp>
        <p:nvSpPr>
          <p:cNvPr id="13" name="TextBox 12"/>
          <p:cNvSpPr txBox="1"/>
          <p:nvPr/>
        </p:nvSpPr>
        <p:spPr>
          <a:xfrm>
            <a:off x="675093" y="5188803"/>
            <a:ext cx="2427268" cy="830997"/>
          </a:xfrm>
          <a:prstGeom prst="rect">
            <a:avLst/>
          </a:prstGeom>
          <a:noFill/>
        </p:spPr>
        <p:txBody>
          <a:bodyPr wrap="none" rtlCol="0">
            <a:spAutoFit/>
          </a:bodyPr>
          <a:lstStyle/>
          <a:p>
            <a:r>
              <a:rPr lang="en-US" sz="4800" b="1" dirty="0" smtClean="0">
                <a:ln w="38100">
                  <a:solidFill>
                    <a:srgbClr val="FF0000"/>
                  </a:solidFill>
                </a:ln>
                <a:solidFill>
                  <a:prstClr val="white"/>
                </a:solidFill>
                <a:effectLst>
                  <a:outerShdw blurRad="38100" dist="38100" dir="2700000" algn="tl">
                    <a:srgbClr val="000000">
                      <a:alpha val="43137"/>
                    </a:srgbClr>
                  </a:outerShdw>
                </a:effectLst>
              </a:rPr>
              <a:t>5+5 MHz</a:t>
            </a:r>
            <a:endParaRPr lang="en-US" sz="4800" b="1" dirty="0">
              <a:ln w="38100">
                <a:solidFill>
                  <a:srgbClr val="FF0000"/>
                </a:solidFill>
              </a:ln>
              <a:solidFill>
                <a:prstClr val="white"/>
              </a:solidFill>
              <a:effectLst>
                <a:outerShdw blurRad="38100" dist="38100" dir="2700000" algn="tl">
                  <a:srgbClr val="000000">
                    <a:alpha val="43137"/>
                  </a:srgbClr>
                </a:outerShdw>
              </a:effectLst>
            </a:endParaRPr>
          </a:p>
        </p:txBody>
      </p:sp>
      <p:grpSp>
        <p:nvGrpSpPr>
          <p:cNvPr id="16" name="Group 15"/>
          <p:cNvGrpSpPr/>
          <p:nvPr/>
        </p:nvGrpSpPr>
        <p:grpSpPr>
          <a:xfrm>
            <a:off x="3585837" y="4951052"/>
            <a:ext cx="5558163" cy="1893259"/>
            <a:chOff x="3585837" y="4951052"/>
            <a:chExt cx="5558163" cy="1893259"/>
          </a:xfrm>
        </p:grpSpPr>
        <p:pic>
          <p:nvPicPr>
            <p:cNvPr id="19" name="Picture 2" descr="http://www.apppicker.com/wp-content/uploads/2012/08/ipad3-1.jpg"/>
            <p:cNvPicPr>
              <a:picLocks noChangeAspect="1" noChangeArrowheads="1"/>
            </p:cNvPicPr>
            <p:nvPr/>
          </p:nvPicPr>
          <p:blipFill rotWithShape="1">
            <a:blip r:embed="rId12">
              <a:extLst>
                <a:ext uri="{28A0092B-C50C-407E-A947-70E740481C1C}">
                  <a14:useLocalDpi xmlns:a14="http://schemas.microsoft.com/office/drawing/2010/main" val="0"/>
                </a:ext>
              </a:extLst>
            </a:blip>
            <a:srcRect t="27547" b="22294"/>
            <a:stretch/>
          </p:blipFill>
          <p:spPr bwMode="auto">
            <a:xfrm>
              <a:off x="5791200" y="4951052"/>
              <a:ext cx="3352800" cy="9792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1.androidauthority.com/wp-content/uploads/2012/05/Galaxy-S3.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3654" b="16851"/>
            <a:stretch/>
          </p:blipFill>
          <p:spPr bwMode="auto">
            <a:xfrm>
              <a:off x="3585837" y="5105400"/>
              <a:ext cx="2076611" cy="10150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E:\d\Thil\Broadband\Image Library\42\e587-1.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7444" r="19270"/>
            <a:stretch/>
          </p:blipFill>
          <p:spPr bwMode="auto">
            <a:xfrm>
              <a:off x="5407572" y="5548911"/>
              <a:ext cx="819807" cy="12954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86567608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7"/>
                                        </p:tgtEl>
                                      </p:cBhvr>
                                    </p:animEffect>
                                    <p:anim calcmode="lin" valueType="num">
                                      <p:cBhvr>
                                        <p:cTn id="7" dur="1000"/>
                                        <p:tgtEl>
                                          <p:spTgt spid="17"/>
                                        </p:tgtEl>
                                        <p:attrNameLst>
                                          <p:attrName>ppt_x</p:attrName>
                                        </p:attrNameLst>
                                      </p:cBhvr>
                                      <p:tavLst>
                                        <p:tav tm="0">
                                          <p:val>
                                            <p:strVal val="ppt_x"/>
                                          </p:val>
                                        </p:tav>
                                        <p:tav tm="100000">
                                          <p:val>
                                            <p:strVal val="ppt_x"/>
                                          </p:val>
                                        </p:tav>
                                      </p:tavLst>
                                    </p:anim>
                                    <p:anim calcmode="lin" valueType="num">
                                      <p:cBhvr>
                                        <p:cTn id="8" dur="1000"/>
                                        <p:tgtEl>
                                          <p:spTgt spid="17"/>
                                        </p:tgtEl>
                                        <p:attrNameLst>
                                          <p:attrName>ppt_y</p:attrName>
                                        </p:attrNameLst>
                                      </p:cBhvr>
                                      <p:tavLst>
                                        <p:tav tm="0">
                                          <p:val>
                                            <p:strVal val="ppt_y"/>
                                          </p:val>
                                        </p:tav>
                                        <p:tav tm="100000">
                                          <p:val>
                                            <p:strVal val="ppt_y+.1"/>
                                          </p:val>
                                        </p:tav>
                                      </p:tavLst>
                                    </p:anim>
                                    <p:set>
                                      <p:cBhvr>
                                        <p:cTn id="9" dur="1" fill="hold">
                                          <p:stCondLst>
                                            <p:cond delay="999"/>
                                          </p:stCondLst>
                                        </p:cTn>
                                        <p:tgtEl>
                                          <p:spTgt spid="17"/>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graphicEl>
                                              <a:dgm id="{93B29EE8-DD95-4FF5-9816-78B1EB1A66A7}"/>
                                            </p:graphicEl>
                                          </p:spTgt>
                                        </p:tgtEl>
                                        <p:attrNameLst>
                                          <p:attrName>style.visibility</p:attrName>
                                        </p:attrNameLst>
                                      </p:cBhvr>
                                      <p:to>
                                        <p:strVal val="visible"/>
                                      </p:to>
                                    </p:set>
                                    <p:animEffect transition="in" filter="fade">
                                      <p:cBhvr>
                                        <p:cTn id="18" dur="750"/>
                                        <p:tgtEl>
                                          <p:spTgt spid="4">
                                            <p:graphicEl>
                                              <a:dgm id="{93B29EE8-DD95-4FF5-9816-78B1EB1A66A7}"/>
                                            </p:graphicEl>
                                          </p:spTgt>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4">
                                            <p:graphicEl>
                                              <a:dgm id="{3EB9C6F3-EEC9-4C5D-9361-5D2EF3AF2ACC}"/>
                                            </p:graphicEl>
                                          </p:spTgt>
                                        </p:tgtEl>
                                        <p:attrNameLst>
                                          <p:attrName>style.visibility</p:attrName>
                                        </p:attrNameLst>
                                      </p:cBhvr>
                                      <p:to>
                                        <p:strVal val="visible"/>
                                      </p:to>
                                    </p:set>
                                    <p:animEffect transition="in" filter="fade">
                                      <p:cBhvr>
                                        <p:cTn id="22" dur="750"/>
                                        <p:tgtEl>
                                          <p:spTgt spid="4">
                                            <p:graphicEl>
                                              <a:dgm id="{3EB9C6F3-EEC9-4C5D-9361-5D2EF3AF2A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10"/>
                                        </p:tgtEl>
                                      </p:cBhvr>
                                    </p:animEffect>
                                    <p:anim calcmode="lin" valueType="num">
                                      <p:cBhvr>
                                        <p:cTn id="27" dur="1000"/>
                                        <p:tgtEl>
                                          <p:spTgt spid="10"/>
                                        </p:tgtEl>
                                        <p:attrNameLst>
                                          <p:attrName>ppt_x</p:attrName>
                                        </p:attrNameLst>
                                      </p:cBhvr>
                                      <p:tavLst>
                                        <p:tav tm="0">
                                          <p:val>
                                            <p:strVal val="ppt_x"/>
                                          </p:val>
                                        </p:tav>
                                        <p:tav tm="100000">
                                          <p:val>
                                            <p:strVal val="ppt_x"/>
                                          </p:val>
                                        </p:tav>
                                      </p:tavLst>
                                    </p:anim>
                                    <p:anim calcmode="lin" valueType="num">
                                      <p:cBhvr>
                                        <p:cTn id="28" dur="1000"/>
                                        <p:tgtEl>
                                          <p:spTgt spid="10"/>
                                        </p:tgtEl>
                                        <p:attrNameLst>
                                          <p:attrName>ppt_y</p:attrName>
                                        </p:attrNameLst>
                                      </p:cBhvr>
                                      <p:tavLst>
                                        <p:tav tm="0">
                                          <p:val>
                                            <p:strVal val="ppt_y"/>
                                          </p:val>
                                        </p:tav>
                                        <p:tav tm="100000">
                                          <p:val>
                                            <p:strVal val="ppt_y+.1"/>
                                          </p:val>
                                        </p:tav>
                                      </p:tavLst>
                                    </p:anim>
                                    <p:set>
                                      <p:cBhvr>
                                        <p:cTn id="29" dur="1" fill="hold">
                                          <p:stCondLst>
                                            <p:cond delay="999"/>
                                          </p:stCondLst>
                                        </p:cTn>
                                        <p:tgtEl>
                                          <p:spTgt spid="10"/>
                                        </p:tgtEl>
                                        <p:attrNameLst>
                                          <p:attrName>style.visibility</p:attrName>
                                        </p:attrNameLst>
                                      </p:cBhvr>
                                      <p:to>
                                        <p:strVal val="hidden"/>
                                      </p:to>
                                    </p:set>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
                                            <p:graphicEl>
                                              <a:dgm id="{B985CD8C-9B75-483B-BBDC-214149A9E4FA}"/>
                                            </p:graphicEl>
                                          </p:spTgt>
                                        </p:tgtEl>
                                        <p:attrNameLst>
                                          <p:attrName>style.visibility</p:attrName>
                                        </p:attrNameLst>
                                      </p:cBhvr>
                                      <p:to>
                                        <p:strVal val="visible"/>
                                      </p:to>
                                    </p:set>
                                    <p:animEffect transition="in" filter="fade">
                                      <p:cBhvr>
                                        <p:cTn id="38" dur="750"/>
                                        <p:tgtEl>
                                          <p:spTgt spid="4">
                                            <p:graphicEl>
                                              <a:dgm id="{B985CD8C-9B75-483B-BBDC-214149A9E4FA}"/>
                                            </p:graphicEl>
                                          </p:spTgt>
                                        </p:tgtEl>
                                      </p:cBhvr>
                                    </p:animEffect>
                                  </p:childTnLst>
                                </p:cTn>
                              </p:par>
                            </p:childTnLst>
                          </p:cTn>
                        </p:par>
                        <p:par>
                          <p:cTn id="39" fill="hold">
                            <p:stCondLst>
                              <p:cond delay="1750"/>
                            </p:stCondLst>
                            <p:childTnLst>
                              <p:par>
                                <p:cTn id="40" presetID="10" presetClass="entr" presetSubtype="0" fill="hold" grpId="0" nodeType="afterEffect">
                                  <p:stCondLst>
                                    <p:cond delay="0"/>
                                  </p:stCondLst>
                                  <p:childTnLst>
                                    <p:set>
                                      <p:cBhvr>
                                        <p:cTn id="41" dur="1" fill="hold">
                                          <p:stCondLst>
                                            <p:cond delay="0"/>
                                          </p:stCondLst>
                                        </p:cTn>
                                        <p:tgtEl>
                                          <p:spTgt spid="4">
                                            <p:graphicEl>
                                              <a:dgm id="{240CDCAA-D31D-427D-9719-7DF6ACF00EFF}"/>
                                            </p:graphicEl>
                                          </p:spTgt>
                                        </p:tgtEl>
                                        <p:attrNameLst>
                                          <p:attrName>style.visibility</p:attrName>
                                        </p:attrNameLst>
                                      </p:cBhvr>
                                      <p:to>
                                        <p:strVal val="visible"/>
                                      </p:to>
                                    </p:set>
                                    <p:animEffect transition="in" filter="fade">
                                      <p:cBhvr>
                                        <p:cTn id="42" dur="750"/>
                                        <p:tgtEl>
                                          <p:spTgt spid="4">
                                            <p:graphicEl>
                                              <a:dgm id="{240CDCAA-D31D-427D-9719-7DF6ACF00EF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BBB06399-BED1-45AF-91A2-618DF8FAF929}"/>
                                            </p:graphicEl>
                                          </p:spTgt>
                                        </p:tgtEl>
                                        <p:attrNameLst>
                                          <p:attrName>style.visibility</p:attrName>
                                        </p:attrNameLst>
                                      </p:cBhvr>
                                      <p:to>
                                        <p:strVal val="visible"/>
                                      </p:to>
                                    </p:set>
                                    <p:animEffect transition="in" filter="fade">
                                      <p:cBhvr>
                                        <p:cTn id="47" dur="1000"/>
                                        <p:tgtEl>
                                          <p:spTgt spid="4">
                                            <p:graphicEl>
                                              <a:dgm id="{BBB06399-BED1-45AF-91A2-618DF8FAF92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grpId="0" nodeType="clickEffect">
                                  <p:stCondLst>
                                    <p:cond delay="0"/>
                                  </p:stCondLst>
                                  <p:childTnLst>
                                    <p:animEffect transition="out" filter="fade">
                                      <p:cBhvr>
                                        <p:cTn id="51" dur="1000"/>
                                        <p:tgtEl>
                                          <p:spTgt spid="18"/>
                                        </p:tgtEl>
                                      </p:cBhvr>
                                    </p:animEffect>
                                    <p:anim calcmode="lin" valueType="num">
                                      <p:cBhvr>
                                        <p:cTn id="52" dur="1000"/>
                                        <p:tgtEl>
                                          <p:spTgt spid="18"/>
                                        </p:tgtEl>
                                        <p:attrNameLst>
                                          <p:attrName>ppt_x</p:attrName>
                                        </p:attrNameLst>
                                      </p:cBhvr>
                                      <p:tavLst>
                                        <p:tav tm="0">
                                          <p:val>
                                            <p:strVal val="ppt_x"/>
                                          </p:val>
                                        </p:tav>
                                        <p:tav tm="100000">
                                          <p:val>
                                            <p:strVal val="ppt_x"/>
                                          </p:val>
                                        </p:tav>
                                      </p:tavLst>
                                    </p:anim>
                                    <p:anim calcmode="lin" valueType="num">
                                      <p:cBhvr>
                                        <p:cTn id="53" dur="1000"/>
                                        <p:tgtEl>
                                          <p:spTgt spid="18"/>
                                        </p:tgtEl>
                                        <p:attrNameLst>
                                          <p:attrName>ppt_y</p:attrName>
                                        </p:attrNameLst>
                                      </p:cBhvr>
                                      <p:tavLst>
                                        <p:tav tm="0">
                                          <p:val>
                                            <p:strVal val="ppt_y"/>
                                          </p:val>
                                        </p:tav>
                                        <p:tav tm="100000">
                                          <p:val>
                                            <p:strVal val="ppt_y+.1"/>
                                          </p:val>
                                        </p:tav>
                                      </p:tavLst>
                                    </p:anim>
                                    <p:set>
                                      <p:cBhvr>
                                        <p:cTn id="54" dur="1" fill="hold">
                                          <p:stCondLst>
                                            <p:cond delay="999"/>
                                          </p:stCondLst>
                                        </p:cTn>
                                        <p:tgtEl>
                                          <p:spTgt spid="18"/>
                                        </p:tgtEl>
                                        <p:attrNameLst>
                                          <p:attrName>style.visibility</p:attrName>
                                        </p:attrNameLst>
                                      </p:cBhvr>
                                      <p:to>
                                        <p:strVal val="hidden"/>
                                      </p:to>
                                    </p:set>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4">
                                            <p:graphicEl>
                                              <a:dgm id="{7EC854F7-94A8-4FDE-8EBE-946D63510116}"/>
                                            </p:graphicEl>
                                          </p:spTgt>
                                        </p:tgtEl>
                                        <p:attrNameLst>
                                          <p:attrName>style.visibility</p:attrName>
                                        </p:attrNameLst>
                                      </p:cBhvr>
                                      <p:to>
                                        <p:strVal val="visible"/>
                                      </p:to>
                                    </p:set>
                                    <p:animEffect transition="in" filter="fade">
                                      <p:cBhvr>
                                        <p:cTn id="63" dur="750"/>
                                        <p:tgtEl>
                                          <p:spTgt spid="4">
                                            <p:graphicEl>
                                              <a:dgm id="{7EC854F7-94A8-4FDE-8EBE-946D63510116}"/>
                                            </p:graphicEl>
                                          </p:spTgt>
                                        </p:tgtEl>
                                      </p:cBhvr>
                                    </p:animEffect>
                                  </p:childTnLst>
                                </p:cTn>
                              </p:par>
                            </p:childTnLst>
                          </p:cTn>
                        </p:par>
                        <p:par>
                          <p:cTn id="64" fill="hold">
                            <p:stCondLst>
                              <p:cond delay="1750"/>
                            </p:stCondLst>
                            <p:childTnLst>
                              <p:par>
                                <p:cTn id="65" presetID="10"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Graphic spid="4" grpId="0">
        <p:bldSub>
          <a:bldDgm bld="one"/>
        </p:bldSub>
      </p:bldGraphic>
      <p:bldP spid="10" grpId="0"/>
      <p:bldP spid="10" grpId="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descr="http://www.sctpos.ie/images/Bronze-Silver_Gol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AutoShape 2" descr="http://barnstable.k12.ma.us/bhs/Library/images/thumbsup_00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5" descr="http://i.istockimg.com/file_thumbview_approve/299703/2/stock-illustration-299703-thumbs-up.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AutoShape 7" descr="http://i.istockimg.com/file_thumbview_approve/299703/2/stock-illustration-299703-thumbs-up.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extBox 1"/>
          <p:cNvSpPr txBox="1"/>
          <p:nvPr/>
        </p:nvSpPr>
        <p:spPr>
          <a:xfrm>
            <a:off x="155575" y="160337"/>
            <a:ext cx="8531225" cy="1323439"/>
          </a:xfrm>
          <a:prstGeom prst="rect">
            <a:avLst/>
          </a:prstGeom>
          <a:noFill/>
        </p:spPr>
        <p:txBody>
          <a:bodyPr wrap="square" rtlCol="0">
            <a:spAutoFit/>
          </a:bodyPr>
          <a:lstStyle/>
          <a:p>
            <a:r>
              <a:rPr lang="en-US" sz="4000" b="1" dirty="0" smtClean="0">
                <a:solidFill>
                  <a:prstClr val="black"/>
                </a:solidFill>
              </a:rPr>
              <a:t>Mobile Broadband Technology Evolution</a:t>
            </a:r>
            <a:endParaRPr lang="en-US" sz="4000" b="1"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83104645"/>
              </p:ext>
            </p:extLst>
          </p:nvPr>
        </p:nvGraphicFramePr>
        <p:xfrm>
          <a:off x="76200" y="3331614"/>
          <a:ext cx="8991600" cy="2926080"/>
        </p:xfrm>
        <a:graphic>
          <a:graphicData uri="http://schemas.openxmlformats.org/drawingml/2006/table">
            <a:tbl>
              <a:tblPr firstRow="1" bandRow="1">
                <a:tableStyleId>{616DA210-FB5B-4158-B5E0-FEB733F419BA}</a:tableStyleId>
              </a:tblPr>
              <a:tblGrid>
                <a:gridCol w="1143000"/>
                <a:gridCol w="1046260"/>
                <a:gridCol w="1087340"/>
                <a:gridCol w="1143000"/>
                <a:gridCol w="1143000"/>
                <a:gridCol w="1143000"/>
                <a:gridCol w="1143000"/>
                <a:gridCol w="1143000"/>
              </a:tblGrid>
              <a:tr h="527233">
                <a:tc>
                  <a:txBody>
                    <a:bodyPr/>
                    <a:lstStyle/>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solidFill>
                          <a:effectLst>
                            <a:outerShdw blurRad="38100" dist="38100" dir="2700000" algn="tl">
                              <a:srgbClr val="000000">
                                <a:alpha val="43137"/>
                              </a:srgbClr>
                            </a:outerShdw>
                          </a:effectLst>
                        </a:rPr>
                        <a:t>GSM/</a:t>
                      </a:r>
                    </a:p>
                    <a:p>
                      <a:pPr algn="ctr"/>
                      <a:r>
                        <a:rPr lang="en-US" dirty="0" smtClean="0">
                          <a:solidFill>
                            <a:schemeClr val="bg1"/>
                          </a:solidFill>
                          <a:effectLst>
                            <a:outerShdw blurRad="38100" dist="38100" dir="2700000" algn="tl">
                              <a:srgbClr val="000000">
                                <a:alpha val="43137"/>
                              </a:srgbClr>
                            </a:outerShdw>
                          </a:effectLst>
                        </a:rPr>
                        <a:t>GPRS</a:t>
                      </a:r>
                      <a:endParaRPr lang="en-US" dirty="0">
                        <a:solidFill>
                          <a:schemeClr val="bg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smtClean="0">
                          <a:solidFill>
                            <a:schemeClr val="bg1"/>
                          </a:solidFill>
                          <a:effectLst>
                            <a:outerShdw blurRad="38100" dist="38100" dir="2700000" algn="tl">
                              <a:srgbClr val="000000">
                                <a:alpha val="43137"/>
                              </a:srgbClr>
                            </a:outerShdw>
                          </a:effectLst>
                        </a:rPr>
                        <a:t>EDGE</a:t>
                      </a:r>
                      <a:endParaRPr lang="en-US" dirty="0">
                        <a:solidFill>
                          <a:schemeClr val="bg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solidFill>
                      <a:srgbClr val="92D050"/>
                    </a:solidFill>
                  </a:tcPr>
                </a:tc>
                <a:tc>
                  <a:txBody>
                    <a:bodyPr/>
                    <a:lstStyle/>
                    <a:p>
                      <a:pPr algn="ctr"/>
                      <a:r>
                        <a:rPr lang="en-US" dirty="0" smtClean="0">
                          <a:solidFill>
                            <a:schemeClr val="bg1"/>
                          </a:solidFill>
                          <a:effectLst>
                            <a:outerShdw blurRad="38100" dist="38100" dir="2700000" algn="tl">
                              <a:srgbClr val="000000">
                                <a:alpha val="43137"/>
                              </a:srgbClr>
                            </a:outerShdw>
                          </a:effectLst>
                        </a:rPr>
                        <a:t>WCDMA</a:t>
                      </a:r>
                      <a:endParaRPr lang="en-US" dirty="0">
                        <a:solidFill>
                          <a:schemeClr val="bg1"/>
                        </a:solidFill>
                        <a:effectLst>
                          <a:outerShdw blurRad="38100" dist="38100" dir="2700000" algn="tl">
                            <a:srgbClr val="000000">
                              <a:alpha val="43137"/>
                            </a:srgbClr>
                          </a:outerShdw>
                        </a:effectLst>
                      </a:endParaRPr>
                    </a:p>
                  </a:txBody>
                  <a:tcPr anchor="ctr">
                    <a:solidFill>
                      <a:srgbClr val="00B0F0"/>
                    </a:solidFill>
                  </a:tcPr>
                </a:tc>
                <a:tc>
                  <a:txBody>
                    <a:bodyPr/>
                    <a:lstStyle/>
                    <a:p>
                      <a:pPr algn="ctr"/>
                      <a:r>
                        <a:rPr lang="en-US" dirty="0" smtClean="0">
                          <a:solidFill>
                            <a:schemeClr val="bg1"/>
                          </a:solidFill>
                          <a:effectLst>
                            <a:outerShdw blurRad="38100" dist="38100" dir="2700000" algn="tl">
                              <a:srgbClr val="000000">
                                <a:alpha val="43137"/>
                              </a:srgbClr>
                            </a:outerShdw>
                          </a:effectLst>
                        </a:rPr>
                        <a:t>HSDPA</a:t>
                      </a:r>
                      <a:endParaRPr lang="en-US" dirty="0">
                        <a:solidFill>
                          <a:schemeClr val="bg1"/>
                        </a:solidFill>
                        <a:effectLst>
                          <a:outerShdw blurRad="38100" dist="38100" dir="2700000" algn="tl">
                            <a:srgbClr val="000000">
                              <a:alpha val="43137"/>
                            </a:srgbClr>
                          </a:outerShdw>
                        </a:effectLst>
                      </a:endParaRPr>
                    </a:p>
                  </a:txBody>
                  <a:tcPr anchor="ctr">
                    <a:solidFill>
                      <a:srgbClr val="0070C0"/>
                    </a:solidFill>
                  </a:tcPr>
                </a:tc>
                <a:tc>
                  <a:txBody>
                    <a:bodyPr/>
                    <a:lstStyle/>
                    <a:p>
                      <a:pPr algn="ctr"/>
                      <a:r>
                        <a:rPr lang="en-US" dirty="0" smtClean="0">
                          <a:solidFill>
                            <a:schemeClr val="bg1"/>
                          </a:solidFill>
                          <a:effectLst>
                            <a:outerShdw blurRad="38100" dist="38100" dir="2700000" algn="tl">
                              <a:srgbClr val="000000">
                                <a:alpha val="43137"/>
                              </a:srgbClr>
                            </a:outerShdw>
                          </a:effectLst>
                        </a:rPr>
                        <a:t>HSPA</a:t>
                      </a:r>
                      <a:endParaRPr lang="en-US" dirty="0">
                        <a:solidFill>
                          <a:schemeClr val="bg1"/>
                        </a:solidFill>
                        <a:effectLst>
                          <a:outerShdw blurRad="38100" dist="38100" dir="2700000" algn="tl">
                            <a:srgbClr val="000000">
                              <a:alpha val="43137"/>
                            </a:srgbClr>
                          </a:outerShdw>
                        </a:effectLst>
                      </a:endParaRPr>
                    </a:p>
                  </a:txBody>
                  <a:tcPr anchor="ctr">
                    <a:solidFill>
                      <a:schemeClr val="accent6">
                        <a:lumMod val="75000"/>
                      </a:schemeClr>
                    </a:solidFill>
                  </a:tcPr>
                </a:tc>
                <a:tc>
                  <a:txBody>
                    <a:bodyPr/>
                    <a:lstStyle/>
                    <a:p>
                      <a:pPr algn="ctr"/>
                      <a:r>
                        <a:rPr lang="en-US" dirty="0" smtClean="0">
                          <a:solidFill>
                            <a:schemeClr val="bg1"/>
                          </a:solidFill>
                          <a:effectLst>
                            <a:outerShdw blurRad="38100" dist="38100" dir="2700000" algn="tl">
                              <a:srgbClr val="000000">
                                <a:alpha val="43137"/>
                              </a:srgbClr>
                            </a:outerShdw>
                          </a:effectLst>
                        </a:rPr>
                        <a:t>HSPA+</a:t>
                      </a:r>
                      <a:endParaRPr lang="en-US" dirty="0">
                        <a:solidFill>
                          <a:schemeClr val="bg1"/>
                        </a:solidFill>
                        <a:effectLst>
                          <a:outerShdw blurRad="38100" dist="38100" dir="2700000" algn="tl">
                            <a:srgbClr val="000000">
                              <a:alpha val="43137"/>
                            </a:srgbClr>
                          </a:outerShdw>
                        </a:effectLst>
                      </a:endParaRPr>
                    </a:p>
                  </a:txBody>
                  <a:tcPr anchor="ctr">
                    <a:solidFill>
                      <a:schemeClr val="tx2"/>
                    </a:solidFill>
                  </a:tcPr>
                </a:tc>
                <a:tc>
                  <a:txBody>
                    <a:bodyPr/>
                    <a:lstStyle/>
                    <a:p>
                      <a:pPr algn="ctr"/>
                      <a:r>
                        <a:rPr lang="en-US" dirty="0" smtClean="0">
                          <a:solidFill>
                            <a:schemeClr val="bg1"/>
                          </a:solidFill>
                          <a:effectLst>
                            <a:outerShdw blurRad="38100" dist="38100" dir="2700000" algn="tl">
                              <a:srgbClr val="000000">
                                <a:alpha val="43137"/>
                              </a:srgbClr>
                            </a:outerShdw>
                          </a:effectLst>
                        </a:rPr>
                        <a:t>DC-HSPA+</a:t>
                      </a:r>
                      <a:endParaRPr lang="en-US" dirty="0">
                        <a:solidFill>
                          <a:schemeClr val="bg1"/>
                        </a:solidFill>
                        <a:effectLst>
                          <a:outerShdw blurRad="38100" dist="38100" dir="2700000" algn="tl">
                            <a:srgbClr val="000000">
                              <a:alpha val="43137"/>
                            </a:srgbClr>
                          </a:outerShdw>
                        </a:effectLst>
                      </a:endParaRPr>
                    </a:p>
                  </a:txBody>
                  <a:tcPr anchor="ctr">
                    <a:solidFill>
                      <a:schemeClr val="accent2"/>
                    </a:solidFill>
                  </a:tcPr>
                </a:tc>
              </a:tr>
              <a:tr h="623650">
                <a:tc>
                  <a:txBody>
                    <a:bodyPr/>
                    <a:lstStyle/>
                    <a:p>
                      <a:r>
                        <a:rPr lang="en-US" sz="2000" b="1" i="1" dirty="0" smtClean="0">
                          <a:effectLst>
                            <a:outerShdw blurRad="38100" dist="38100" dir="2700000" algn="tl">
                              <a:srgbClr val="000000">
                                <a:alpha val="43137"/>
                              </a:srgbClr>
                            </a:outerShdw>
                          </a:effectLst>
                        </a:rPr>
                        <a:t>Release</a:t>
                      </a:r>
                      <a:endParaRPr lang="en-US" sz="2000" b="1" i="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i="1" dirty="0" smtClean="0">
                          <a:effectLst>
                            <a:outerShdw blurRad="38100" dist="38100" dir="2700000" algn="tl">
                              <a:srgbClr val="000000">
                                <a:alpha val="43137"/>
                              </a:srgbClr>
                            </a:outerShdw>
                          </a:effectLst>
                        </a:rPr>
                        <a:t>R’96/97</a:t>
                      </a:r>
                      <a:endParaRPr lang="en-US" b="1" i="1"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b="1" i="1" dirty="0" smtClean="0">
                          <a:effectLst>
                            <a:outerShdw blurRad="38100" dist="38100" dir="2700000" algn="tl">
                              <a:srgbClr val="000000">
                                <a:alpha val="43137"/>
                              </a:srgbClr>
                            </a:outerShdw>
                          </a:effectLst>
                        </a:rPr>
                        <a:t>R’98</a:t>
                      </a:r>
                      <a:endParaRPr lang="en-US" b="1" i="1" dirty="0">
                        <a:effectLst>
                          <a:outerShdw blurRad="38100" dist="38100" dir="2700000" algn="tl">
                            <a:srgbClr val="000000">
                              <a:alpha val="43137"/>
                            </a:srgbClr>
                          </a:outerShdw>
                        </a:effectLst>
                      </a:endParaRPr>
                    </a:p>
                  </a:txBody>
                  <a:tcPr/>
                </a:tc>
                <a:tc>
                  <a:txBody>
                    <a:bodyPr/>
                    <a:lstStyle/>
                    <a:p>
                      <a:r>
                        <a:rPr lang="en-US" b="1" i="1" dirty="0" smtClean="0">
                          <a:effectLst>
                            <a:outerShdw blurRad="38100" dist="38100" dir="2700000" algn="tl">
                              <a:srgbClr val="000000">
                                <a:alpha val="43137"/>
                              </a:srgbClr>
                            </a:outerShdw>
                          </a:effectLst>
                        </a:rPr>
                        <a:t>3GPP R’99</a:t>
                      </a:r>
                      <a:endParaRPr lang="en-US" b="1" i="1" dirty="0">
                        <a:effectLst>
                          <a:outerShdw blurRad="38100" dist="38100" dir="2700000" algn="tl">
                            <a:srgbClr val="000000">
                              <a:alpha val="43137"/>
                            </a:srgbClr>
                          </a:outerShdw>
                        </a:effectLst>
                      </a:endParaRPr>
                    </a:p>
                  </a:txBody>
                  <a:tcPr/>
                </a:tc>
                <a:tc>
                  <a:txBody>
                    <a:bodyPr/>
                    <a:lstStyle/>
                    <a:p>
                      <a:r>
                        <a:rPr lang="en-US" b="1" i="1" dirty="0" smtClean="0">
                          <a:effectLst>
                            <a:outerShdw blurRad="38100" dist="38100" dir="2700000" algn="tl">
                              <a:srgbClr val="000000">
                                <a:alpha val="43137"/>
                              </a:srgbClr>
                            </a:outerShdw>
                          </a:effectLst>
                        </a:rPr>
                        <a:t>3GPP R5</a:t>
                      </a:r>
                      <a:endParaRPr lang="en-US" b="1" i="1" dirty="0">
                        <a:effectLst>
                          <a:outerShdw blurRad="38100" dist="38100" dir="2700000" algn="tl">
                            <a:srgbClr val="000000">
                              <a:alpha val="43137"/>
                            </a:srgbClr>
                          </a:outerShdw>
                        </a:effectLst>
                      </a:endParaRPr>
                    </a:p>
                  </a:txBody>
                  <a:tcPr/>
                </a:tc>
                <a:tc>
                  <a:txBody>
                    <a:bodyPr/>
                    <a:lstStyle/>
                    <a:p>
                      <a:r>
                        <a:rPr lang="en-US" b="1" i="1" dirty="0" smtClean="0">
                          <a:effectLst>
                            <a:outerShdw blurRad="38100" dist="38100" dir="2700000" algn="tl">
                              <a:srgbClr val="000000">
                                <a:alpha val="43137"/>
                              </a:srgbClr>
                            </a:outerShdw>
                          </a:effectLst>
                        </a:rPr>
                        <a:t>3GPP R6</a:t>
                      </a:r>
                      <a:endParaRPr lang="en-US" b="1" i="1" dirty="0">
                        <a:effectLst>
                          <a:outerShdw blurRad="38100" dist="38100" dir="2700000" algn="tl">
                            <a:srgbClr val="000000">
                              <a:alpha val="43137"/>
                            </a:srgbClr>
                          </a:outerShdw>
                        </a:effectLst>
                      </a:endParaRPr>
                    </a:p>
                  </a:txBody>
                  <a:tcPr/>
                </a:tc>
                <a:tc>
                  <a:txBody>
                    <a:bodyPr/>
                    <a:lstStyle/>
                    <a:p>
                      <a:r>
                        <a:rPr lang="en-US" b="1" i="1" dirty="0" smtClean="0">
                          <a:effectLst>
                            <a:outerShdw blurRad="38100" dist="38100" dir="2700000" algn="tl">
                              <a:srgbClr val="000000">
                                <a:alpha val="43137"/>
                              </a:srgbClr>
                            </a:outerShdw>
                          </a:effectLst>
                        </a:rPr>
                        <a:t>3GPP R7</a:t>
                      </a:r>
                      <a:endParaRPr lang="en-US" b="1" i="1" dirty="0">
                        <a:effectLst>
                          <a:outerShdw blurRad="38100" dist="38100" dir="2700000" algn="tl">
                            <a:srgbClr val="000000">
                              <a:alpha val="43137"/>
                            </a:srgbClr>
                          </a:outerShdw>
                        </a:effectLst>
                      </a:endParaRPr>
                    </a:p>
                  </a:txBody>
                  <a:tcPr/>
                </a:tc>
                <a:tc>
                  <a:txBody>
                    <a:bodyPr/>
                    <a:lstStyle/>
                    <a:p>
                      <a:r>
                        <a:rPr lang="en-US" b="1" i="1" dirty="0" smtClean="0">
                          <a:effectLst>
                            <a:outerShdw blurRad="38100" dist="38100" dir="2700000" algn="tl">
                              <a:srgbClr val="000000">
                                <a:alpha val="43137"/>
                              </a:srgbClr>
                            </a:outerShdw>
                          </a:effectLst>
                        </a:rPr>
                        <a:t>3GPP R8</a:t>
                      </a:r>
                      <a:endParaRPr lang="en-US" b="1" i="1" dirty="0">
                        <a:effectLst>
                          <a:outerShdw blurRad="38100" dist="38100" dir="2700000" algn="tl">
                            <a:srgbClr val="000000">
                              <a:alpha val="43137"/>
                            </a:srgbClr>
                          </a:outerShdw>
                        </a:effectLst>
                      </a:endParaRPr>
                    </a:p>
                  </a:txBody>
                  <a:tcPr/>
                </a:tc>
              </a:tr>
              <a:tr h="706986">
                <a:tc>
                  <a:txBody>
                    <a:bodyPr/>
                    <a:lstStyle/>
                    <a:p>
                      <a:pPr marL="0" algn="l" defTabSz="914400" rtl="0" eaLnBrk="1" latinLnBrk="0" hangingPunct="1"/>
                      <a:r>
                        <a:rPr lang="en-US" sz="1600" b="1" i="1" kern="1200" dirty="0" smtClean="0">
                          <a:solidFill>
                            <a:schemeClr val="tx1"/>
                          </a:solidFill>
                          <a:effectLst>
                            <a:outerShdw blurRad="38100" dist="38100" dir="2700000" algn="tl">
                              <a:srgbClr val="000000">
                                <a:alpha val="43137"/>
                              </a:srgbClr>
                            </a:outerShdw>
                          </a:effectLst>
                          <a:latin typeface="+mn-lt"/>
                          <a:ea typeface="+mn-ea"/>
                          <a:cs typeface="+mn-cs"/>
                        </a:rPr>
                        <a:t>Max Theoretical DL speed </a:t>
                      </a:r>
                    </a:p>
                  </a:txBody>
                  <a:tcPr>
                    <a:lnT w="12700" cap="flat" cmpd="sng" algn="ctr">
                      <a:solidFill>
                        <a:schemeClr val="tx1"/>
                      </a:solidFill>
                      <a:prstDash val="solid"/>
                      <a:round/>
                      <a:headEnd type="none" w="med" len="med"/>
                      <a:tailEnd type="none" w="med" len="med"/>
                    </a:lnT>
                  </a:tcPr>
                </a:tc>
                <a:tc>
                  <a:txBody>
                    <a:bodyPr/>
                    <a:lstStyle/>
                    <a:p>
                      <a:r>
                        <a:rPr lang="en-US" dirty="0" smtClean="0"/>
                        <a:t>171kbps</a:t>
                      </a:r>
                      <a:endParaRPr lang="en-US" dirty="0"/>
                    </a:p>
                  </a:txBody>
                  <a:tcPr/>
                </a:tc>
                <a:tc>
                  <a:txBody>
                    <a:bodyPr/>
                    <a:lstStyle/>
                    <a:p>
                      <a:pPr marL="0" algn="l" defTabSz="914400" rtl="0" eaLnBrk="1" latinLnBrk="0" hangingPunct="1"/>
                      <a:r>
                        <a:rPr lang="en-US" sz="1800" kern="1200" dirty="0" smtClean="0">
                          <a:solidFill>
                            <a:schemeClr val="tx1"/>
                          </a:solidFill>
                          <a:latin typeface="+mn-lt"/>
                          <a:ea typeface="+mn-ea"/>
                          <a:cs typeface="+mn-cs"/>
                        </a:rPr>
                        <a:t>384kbps</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2Mbps</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14.4Mbps</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14.4Mbps</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21Mbps</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42Mbps</a:t>
                      </a:r>
                      <a:endParaRPr lang="en-US" sz="1800" kern="1200" dirty="0">
                        <a:solidFill>
                          <a:schemeClr val="tx1"/>
                        </a:solidFill>
                        <a:latin typeface="+mn-lt"/>
                        <a:ea typeface="+mn-ea"/>
                        <a:cs typeface="+mn-cs"/>
                      </a:endParaRPr>
                    </a:p>
                  </a:txBody>
                  <a:tcPr/>
                </a:tc>
              </a:tr>
              <a:tr h="668376">
                <a:tc>
                  <a:txBody>
                    <a:bodyPr/>
                    <a:lstStyle/>
                    <a:p>
                      <a:pPr marL="0" algn="l" defTabSz="914400" rtl="0" eaLnBrk="1" latinLnBrk="0" hangingPunct="1"/>
                      <a:r>
                        <a:rPr lang="en-US" sz="1600" b="1" i="1" kern="1200" dirty="0" smtClean="0">
                          <a:solidFill>
                            <a:schemeClr val="tx1"/>
                          </a:solidFill>
                          <a:effectLst>
                            <a:outerShdw blurRad="38100" dist="38100" dir="2700000" algn="tl">
                              <a:srgbClr val="000000">
                                <a:alpha val="43137"/>
                              </a:srgbClr>
                            </a:outerShdw>
                          </a:effectLst>
                          <a:latin typeface="+mn-lt"/>
                          <a:ea typeface="+mn-ea"/>
                          <a:cs typeface="+mn-cs"/>
                        </a:rPr>
                        <a:t>Max Theoretical UL speed </a:t>
                      </a:r>
                    </a:p>
                  </a:txBody>
                  <a:tcPr/>
                </a:tc>
                <a:tc>
                  <a:txBody>
                    <a:bodyPr/>
                    <a:lstStyle/>
                    <a:p>
                      <a:pPr marL="0" algn="l" defTabSz="914400" rtl="0" eaLnBrk="1" latinLnBrk="0" hangingPunct="1"/>
                      <a:r>
                        <a:rPr lang="en-US" sz="1800" kern="1200" dirty="0" smtClean="0">
                          <a:solidFill>
                            <a:schemeClr val="tx1"/>
                          </a:solidFill>
                          <a:latin typeface="+mn-lt"/>
                          <a:ea typeface="+mn-ea"/>
                          <a:cs typeface="+mn-cs"/>
                        </a:rPr>
                        <a:t>14kbps</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14kbps</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384kbps</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384kbps</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2Mbps</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5.76Mbps</a:t>
                      </a:r>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kern="1200" dirty="0" smtClean="0">
                          <a:solidFill>
                            <a:schemeClr val="tx1"/>
                          </a:solidFill>
                          <a:latin typeface="+mn-lt"/>
                          <a:ea typeface="+mn-ea"/>
                          <a:cs typeface="+mn-cs"/>
                        </a:rPr>
                        <a:t>5.76Mbps</a:t>
                      </a:r>
                      <a:endParaRPr lang="en-US" sz="1800" kern="1200" dirty="0">
                        <a:solidFill>
                          <a:schemeClr val="tx1"/>
                        </a:solidFill>
                        <a:latin typeface="+mn-lt"/>
                        <a:ea typeface="+mn-ea"/>
                        <a:cs typeface="+mn-cs"/>
                      </a:endParaRPr>
                    </a:p>
                  </a:txBody>
                  <a:tcPr/>
                </a:tc>
              </a:tr>
            </a:tbl>
          </a:graphicData>
        </a:graphic>
      </p:graphicFrame>
      <p:sp>
        <p:nvSpPr>
          <p:cNvPr id="7" name="Rounded Rectangular Callout 6"/>
          <p:cNvSpPr/>
          <p:nvPr/>
        </p:nvSpPr>
        <p:spPr>
          <a:xfrm>
            <a:off x="580030" y="2529954"/>
            <a:ext cx="1524000" cy="594246"/>
          </a:xfrm>
          <a:prstGeom prst="wedgeRoundRectCallout">
            <a:avLst>
              <a:gd name="adj1" fmla="val 20361"/>
              <a:gd name="adj2" fmla="val 65442"/>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a:solidFill>
                  <a:prstClr val="white"/>
                </a:solidFill>
              </a:rPr>
              <a:t>General Packet Radio </a:t>
            </a:r>
            <a:r>
              <a:rPr lang="en-US" sz="1400" b="1" dirty="0" smtClean="0">
                <a:solidFill>
                  <a:prstClr val="white"/>
                </a:solidFill>
              </a:rPr>
              <a:t>Service</a:t>
            </a:r>
            <a:endParaRPr lang="en-US" sz="1400" b="1" dirty="0">
              <a:solidFill>
                <a:prstClr val="white"/>
              </a:solidFill>
            </a:endParaRPr>
          </a:p>
        </p:txBody>
      </p:sp>
      <p:sp>
        <p:nvSpPr>
          <p:cNvPr id="15" name="Rounded Rectangular Callout 14"/>
          <p:cNvSpPr/>
          <p:nvPr/>
        </p:nvSpPr>
        <p:spPr>
          <a:xfrm>
            <a:off x="1905000" y="1524000"/>
            <a:ext cx="1371600" cy="838200"/>
          </a:xfrm>
          <a:prstGeom prst="wedgeRoundRectCallout">
            <a:avLst>
              <a:gd name="adj1" fmla="val 2053"/>
              <a:gd name="adj2" fmla="val 152943"/>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solidFill>
                  <a:prstClr val="white"/>
                </a:solidFill>
              </a:rPr>
              <a:t>Enhanced Data Rates for GSM Evolution</a:t>
            </a:r>
            <a:endParaRPr lang="en-US" sz="1400" b="1" dirty="0">
              <a:solidFill>
                <a:prstClr val="white"/>
              </a:solidFill>
            </a:endParaRPr>
          </a:p>
        </p:txBody>
      </p:sp>
      <p:sp>
        <p:nvSpPr>
          <p:cNvPr id="16" name="Rounded Rectangular Callout 15"/>
          <p:cNvSpPr/>
          <p:nvPr/>
        </p:nvSpPr>
        <p:spPr>
          <a:xfrm>
            <a:off x="3276600" y="2377554"/>
            <a:ext cx="1447800" cy="746646"/>
          </a:xfrm>
          <a:prstGeom prst="wedgeRoundRectCallout">
            <a:avLst>
              <a:gd name="adj1" fmla="val -17718"/>
              <a:gd name="adj2" fmla="val 66612"/>
              <a:gd name="adj3" fmla="val 1666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smtClean="0">
                <a:solidFill>
                  <a:prstClr val="white"/>
                </a:solidFill>
              </a:rPr>
              <a:t>Wideband Code Division Multiple Access</a:t>
            </a:r>
            <a:endParaRPr lang="en-US" sz="1400" b="1" dirty="0">
              <a:solidFill>
                <a:prstClr val="white"/>
              </a:solidFill>
            </a:endParaRPr>
          </a:p>
        </p:txBody>
      </p:sp>
      <p:sp>
        <p:nvSpPr>
          <p:cNvPr id="17" name="Rounded Rectangular Callout 16"/>
          <p:cNvSpPr/>
          <p:nvPr/>
        </p:nvSpPr>
        <p:spPr>
          <a:xfrm>
            <a:off x="4038600" y="1524000"/>
            <a:ext cx="1447800" cy="762000"/>
          </a:xfrm>
          <a:prstGeom prst="wedgeRoundRectCallout">
            <a:avLst>
              <a:gd name="adj1" fmla="val 11504"/>
              <a:gd name="adj2" fmla="val 17620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prstClr val="white"/>
                </a:solidFill>
              </a:rPr>
              <a:t>High Speed Downlink Packet Access</a:t>
            </a:r>
            <a:endParaRPr lang="en-US" sz="1400" b="1" dirty="0">
              <a:solidFill>
                <a:prstClr val="white"/>
              </a:solidFill>
            </a:endParaRPr>
          </a:p>
        </p:txBody>
      </p:sp>
      <p:sp>
        <p:nvSpPr>
          <p:cNvPr id="18" name="Rounded Rectangular Callout 17"/>
          <p:cNvSpPr/>
          <p:nvPr/>
        </p:nvSpPr>
        <p:spPr>
          <a:xfrm>
            <a:off x="5334000" y="2362200"/>
            <a:ext cx="1981200" cy="673708"/>
          </a:xfrm>
          <a:prstGeom prst="wedgeRoundRectCallout">
            <a:avLst>
              <a:gd name="adj1" fmla="val -7785"/>
              <a:gd name="adj2" fmla="val 77089"/>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prstClr val="white"/>
                </a:solidFill>
              </a:rPr>
              <a:t>HSPA = HSDPA + HSUPA</a:t>
            </a:r>
          </a:p>
          <a:p>
            <a:pPr algn="ctr"/>
            <a:r>
              <a:rPr lang="en-US" sz="1400" b="1" i="1" dirty="0" smtClean="0">
                <a:solidFill>
                  <a:prstClr val="white"/>
                </a:solidFill>
              </a:rPr>
              <a:t>(HSUPA= High Speed Uplink Packet Access)</a:t>
            </a:r>
            <a:endParaRPr lang="en-US" sz="1400" b="1" i="1" dirty="0">
              <a:solidFill>
                <a:prstClr val="white"/>
              </a:solidFill>
            </a:endParaRPr>
          </a:p>
        </p:txBody>
      </p:sp>
      <p:sp>
        <p:nvSpPr>
          <p:cNvPr id="19" name="Rounded Rectangular Callout 18"/>
          <p:cNvSpPr/>
          <p:nvPr/>
        </p:nvSpPr>
        <p:spPr>
          <a:xfrm>
            <a:off x="6553200" y="1371600"/>
            <a:ext cx="1447800" cy="762000"/>
          </a:xfrm>
          <a:prstGeom prst="wedgeRoundRectCallout">
            <a:avLst>
              <a:gd name="adj1" fmla="val 9619"/>
              <a:gd name="adj2" fmla="val 199488"/>
              <a:gd name="adj3" fmla="val 16667"/>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prstClr val="white"/>
                </a:solidFill>
              </a:rPr>
              <a:t>High Speed Packet Access Plus</a:t>
            </a:r>
            <a:endParaRPr lang="en-US" sz="1400" b="1" dirty="0">
              <a:solidFill>
                <a:prstClr val="white"/>
              </a:solidFill>
            </a:endParaRPr>
          </a:p>
        </p:txBody>
      </p:sp>
      <p:sp>
        <p:nvSpPr>
          <p:cNvPr id="20" name="Rounded Rectangular Callout 19"/>
          <p:cNvSpPr/>
          <p:nvPr/>
        </p:nvSpPr>
        <p:spPr>
          <a:xfrm>
            <a:off x="7848600" y="2209800"/>
            <a:ext cx="1219200" cy="899046"/>
          </a:xfrm>
          <a:prstGeom prst="wedgeRoundRectCallout">
            <a:avLst>
              <a:gd name="adj1" fmla="val -1069"/>
              <a:gd name="adj2" fmla="val 67981"/>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prstClr val="white"/>
                </a:solidFill>
              </a:rPr>
              <a:t>Dual Carrier High </a:t>
            </a:r>
            <a:r>
              <a:rPr lang="en-US" sz="1400" b="1" dirty="0">
                <a:solidFill>
                  <a:prstClr val="white"/>
                </a:solidFill>
              </a:rPr>
              <a:t>Speed Packet Access Plus</a:t>
            </a:r>
          </a:p>
        </p:txBody>
      </p:sp>
      <p:sp>
        <p:nvSpPr>
          <p:cNvPr id="9" name="Rectangle 8"/>
          <p:cNvSpPr/>
          <p:nvPr/>
        </p:nvSpPr>
        <p:spPr>
          <a:xfrm>
            <a:off x="7924800" y="3352800"/>
            <a:ext cx="1143000" cy="2895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Notched Right Arrow 2"/>
          <p:cNvSpPr/>
          <p:nvPr/>
        </p:nvSpPr>
        <p:spPr>
          <a:xfrm>
            <a:off x="7239000" y="6324600"/>
            <a:ext cx="1428750" cy="381000"/>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766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750"/>
                                        <p:tgtEl>
                                          <p:spTgt spid="19"/>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750"/>
                                        <p:tgtEl>
                                          <p:spTgt spid="20"/>
                                        </p:tgtEl>
                                      </p:cBhvr>
                                    </p:animEffect>
                                  </p:childTnLst>
                                </p:cTn>
                              </p:par>
                            </p:childTnLst>
                          </p:cTn>
                        </p:par>
                        <p:par>
                          <p:cTn id="32" fill="hold">
                            <p:stCondLst>
                              <p:cond delay="5250"/>
                            </p:stCondLst>
                            <p:childTnLst>
                              <p:par>
                                <p:cTn id="33" presetID="10" presetClass="entr" presetSubtype="0" repeatCount="indefinite"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par>
                                <p:cTn id="36" presetID="22" presetClass="entr" presetSubtype="8" repeatCount="indefinite"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18" grpId="0" animBg="1"/>
      <p:bldP spid="19" grpId="0" animBg="1"/>
      <p:bldP spid="20" grpId="0" animBg="1"/>
      <p:bldP spid="9"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886" y="1676400"/>
            <a:ext cx="7527678" cy="50134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376989"/>
            <a:ext cx="7772400" cy="923330"/>
          </a:xfrm>
          <a:prstGeom prst="rect">
            <a:avLst/>
          </a:prstGeom>
          <a:noFill/>
        </p:spPr>
        <p:txBody>
          <a:bodyPr wrap="square" rtlCol="0">
            <a:spAutoFit/>
          </a:bodyPr>
          <a:lstStyle/>
          <a:p>
            <a:r>
              <a:rPr lang="en-US" sz="5400" b="1" dirty="0" smtClean="0">
                <a:solidFill>
                  <a:schemeClr val="accent6">
                    <a:lumMod val="75000"/>
                  </a:schemeClr>
                </a:solidFill>
              </a:rPr>
              <a:t>CDMA Concepts</a:t>
            </a:r>
            <a:endParaRPr lang="en-US" sz="5400" b="1" dirty="0">
              <a:solidFill>
                <a:schemeClr val="accent6">
                  <a:lumMod val="75000"/>
                </a:schemeClr>
              </a:solidFill>
            </a:endParaRPr>
          </a:p>
        </p:txBody>
      </p:sp>
    </p:spTree>
    <p:extLst>
      <p:ext uri="{BB962C8B-B14F-4D97-AF65-F5344CB8AC3E}">
        <p14:creationId xmlns:p14="http://schemas.microsoft.com/office/powerpoint/2010/main" val="3991407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2|0.2|0.2"/>
</p:tagLst>
</file>

<file path=ppt/tags/tag2.xml><?xml version="1.0" encoding="utf-8"?>
<p:tagLst xmlns:a="http://schemas.openxmlformats.org/drawingml/2006/main" xmlns:r="http://schemas.openxmlformats.org/officeDocument/2006/relationships" xmlns:p="http://schemas.openxmlformats.org/presentationml/2006/main">
  <p:tag name="TIMING" val="|0.2|0.3|0.3|0.3|0.3"/>
</p:tagLst>
</file>

<file path=ppt/tags/tag3.xml><?xml version="1.0" encoding="utf-8"?>
<p:tagLst xmlns:a="http://schemas.openxmlformats.org/drawingml/2006/main" xmlns:r="http://schemas.openxmlformats.org/officeDocument/2006/relationships" xmlns:p="http://schemas.openxmlformats.org/presentationml/2006/main">
  <p:tag name="TIMING" val="|0|0.4|0.3"/>
</p:tagLst>
</file>

<file path=ppt/tags/tag4.xml><?xml version="1.0" encoding="utf-8"?>
<p:tagLst xmlns:a="http://schemas.openxmlformats.org/drawingml/2006/main" xmlns:r="http://schemas.openxmlformats.org/officeDocument/2006/relationships" xmlns:p="http://schemas.openxmlformats.org/presentationml/2006/main">
  <p:tag name="TIMING" val="|0.1|0.3|0.3|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2614</TotalTime>
  <Words>1768</Words>
  <Application>Microsoft Office PowerPoint</Application>
  <PresentationFormat>On-screen Show (4:3)</PresentationFormat>
  <Paragraphs>368</Paragraphs>
  <Slides>47</Slides>
  <Notes>25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Content</vt:lpstr>
      <vt:lpstr>PowerPoint Presentation</vt:lpstr>
      <vt:lpstr>PowerPoint Presentation</vt:lpstr>
      <vt:lpstr>Evolution (Cont..)</vt:lpstr>
      <vt:lpstr>Evolution (Cont..)</vt:lpstr>
      <vt:lpstr>Evolution (Cont..)</vt:lpstr>
      <vt:lpstr>PowerPoint Presentation</vt:lpstr>
      <vt:lpstr>PowerPoint Presentation</vt:lpstr>
      <vt:lpstr>PowerPoint Presentation</vt:lpstr>
      <vt:lpstr>Spreading Operation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HSDPA DL speed 14.4Mbps  ?</vt:lpstr>
      <vt:lpstr>PowerPoint Presentation</vt:lpstr>
      <vt:lpstr>PowerPoint Presentation</vt:lpstr>
      <vt:lpstr>Q). Calculate the max. possible throughput that can be achieved with HSPA+</vt:lpstr>
      <vt:lpstr>PowerPoint Presentation</vt:lpstr>
      <vt:lpstr>PowerPoint Presentation</vt:lpstr>
      <vt:lpstr>PowerPoint Presentation</vt:lpstr>
      <vt:lpstr>PowerPoint Presentation</vt:lpstr>
      <vt:lpstr>DC-HSPA+…. </vt:lpstr>
      <vt:lpstr>PowerPoint Presentation</vt:lpstr>
      <vt:lpstr>DC-HSPA+ Test Results</vt:lpstr>
      <vt:lpstr>PowerPoint Presentation</vt:lpstr>
      <vt:lpstr>Test Results from BagathaleRd</vt:lpstr>
      <vt:lpstr>Test Results at Malabe</vt:lpstr>
      <vt:lpstr>Can all of us archive these higher Speeds, beyond 21Mbps ??</vt:lpstr>
      <vt:lpstr>Why 32 Mbps max?</vt:lpstr>
      <vt:lpstr>Different customers - different Requirements</vt:lpstr>
      <vt:lpstr>What Speeds Customers Need</vt:lpstr>
      <vt:lpstr>PowerPoint Presentation</vt:lpstr>
      <vt:lpstr>DC-HSPA+ Capable Devices</vt:lpstr>
      <vt:lpstr>Beyond DC-HSPA+ ….</vt:lpstr>
      <vt:lpstr>PowerPoint Presentation</vt:lpstr>
      <vt:lpstr>Future of Mobile Broadband…..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Charaka Vithana</dc:creator>
  <cp:lastModifiedBy>Nadisanka Rupasinghe</cp:lastModifiedBy>
  <cp:revision>189</cp:revision>
  <dcterms:created xsi:type="dcterms:W3CDTF">2012-06-01T03:19:26Z</dcterms:created>
  <dcterms:modified xsi:type="dcterms:W3CDTF">2012-08-25T08:17:26Z</dcterms:modified>
</cp:coreProperties>
</file>